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</p:sldIdLst>
  <p:sldSz cx="18288000" cy="10287000"/>
  <p:notesSz cx="6858000" cy="9144000"/>
  <p:embeddedFontLst>
    <p:embeddedFont>
      <p:font typeface="PT Sans" charset="1" panose="020B0503020203020204"/>
      <p:regular r:id="rId6"/>
    </p:embeddedFont>
    <p:embeddedFont>
      <p:font typeface="PT Sans Bold" charset="1" panose="020B0703020203020204"/>
      <p:regular r:id="rId7"/>
    </p:embeddedFont>
    <p:embeddedFont>
      <p:font typeface="PT Sans Italics" charset="1" panose="020B0503020203090204"/>
      <p:regular r:id="rId8"/>
    </p:embeddedFont>
    <p:embeddedFont>
      <p:font typeface="PT Sans Bold Italics" charset="1" panose="020B07030202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Quicksand" charset="1" panose="00000500000000000000"/>
      <p:regular r:id="rId14"/>
    </p:embeddedFont>
    <p:embeddedFont>
      <p:font typeface="Quicksand Bold" charset="1" panose="00000800000000000000"/>
      <p:regular r:id="rId15"/>
    </p:embeddedFont>
    <p:embeddedFont>
      <p:font typeface="Quicksand Light" charset="1" panose="00000400000000000000"/>
      <p:regular r:id="rId16"/>
    </p:embeddedFont>
    <p:embeddedFont>
      <p:font typeface="Quicksand Medium" charset="1" panose="000006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  <p:embeddedFont>
      <p:font typeface="Paytone One" charset="1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55" Target="slides/slide19.xml" Type="http://schemas.openxmlformats.org/officeDocument/2006/relationships/slide"/><Relationship Id="rId56" Target="slides/slide20.xml" Type="http://schemas.openxmlformats.org/officeDocument/2006/relationships/slide"/><Relationship Id="rId57" Target="slides/slide21.xml" Type="http://schemas.openxmlformats.org/officeDocument/2006/relationships/slide"/><Relationship Id="rId58" Target="slides/slide2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7202" y="6028364"/>
            <a:ext cx="8431059" cy="950410"/>
          </a:xfrm>
          <a:custGeom>
            <a:avLst/>
            <a:gdLst/>
            <a:ahLst/>
            <a:cxnLst/>
            <a:rect r="r" b="b" t="t" l="l"/>
            <a:pathLst>
              <a:path h="950410" w="8431059">
                <a:moveTo>
                  <a:pt x="0" y="0"/>
                </a:moveTo>
                <a:lnTo>
                  <a:pt x="8431060" y="0"/>
                </a:lnTo>
                <a:lnTo>
                  <a:pt x="8431060" y="950411"/>
                </a:lnTo>
                <a:lnTo>
                  <a:pt x="0" y="950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423086">
            <a:off x="166746" y="-4626437"/>
            <a:ext cx="5323671" cy="7857779"/>
          </a:xfrm>
          <a:custGeom>
            <a:avLst/>
            <a:gdLst/>
            <a:ahLst/>
            <a:cxnLst/>
            <a:rect r="r" b="b" t="t" l="l"/>
            <a:pathLst>
              <a:path h="7857779" w="5323671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09895" y="0"/>
            <a:ext cx="5829001" cy="12081022"/>
            <a:chOff x="0" y="0"/>
            <a:chExt cx="7772001" cy="16108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68965" cy="2963511"/>
            </a:xfrm>
            <a:custGeom>
              <a:avLst/>
              <a:gdLst/>
              <a:ahLst/>
              <a:cxnLst/>
              <a:rect r="r" b="b" t="t" l="l"/>
              <a:pathLst>
                <a:path h="2963511" w="6268965">
                  <a:moveTo>
                    <a:pt x="0" y="0"/>
                  </a:moveTo>
                  <a:lnTo>
                    <a:pt x="6268965" y="0"/>
                  </a:lnTo>
                  <a:lnTo>
                    <a:pt x="6268965" y="2963511"/>
                  </a:lnTo>
                  <a:lnTo>
                    <a:pt x="0" y="2963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86014" y="10600092"/>
              <a:ext cx="7485987" cy="5507938"/>
            </a:xfrm>
            <a:custGeom>
              <a:avLst/>
              <a:gdLst/>
              <a:ahLst/>
              <a:cxnLst/>
              <a:rect r="r" b="b" t="t" l="l"/>
              <a:pathLst>
                <a:path h="5507938" w="7485987">
                  <a:moveTo>
                    <a:pt x="0" y="0"/>
                  </a:moveTo>
                  <a:lnTo>
                    <a:pt x="7485987" y="0"/>
                  </a:lnTo>
                  <a:lnTo>
                    <a:pt x="7485987" y="5507938"/>
                  </a:lnTo>
                  <a:lnTo>
                    <a:pt x="0" y="5507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8897882">
              <a:off x="1945291" y="9228174"/>
              <a:ext cx="4206274" cy="3054806"/>
            </a:xfrm>
            <a:custGeom>
              <a:avLst/>
              <a:gdLst/>
              <a:ahLst/>
              <a:cxnLst/>
              <a:rect r="r" b="b" t="t" l="l"/>
              <a:pathLst>
                <a:path h="3054806" w="4206274">
                  <a:moveTo>
                    <a:pt x="0" y="0"/>
                  </a:moveTo>
                  <a:lnTo>
                    <a:pt x="4206274" y="0"/>
                  </a:lnTo>
                  <a:lnTo>
                    <a:pt x="4206274" y="3054806"/>
                  </a:lnTo>
                  <a:lnTo>
                    <a:pt x="0" y="3054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1689017" y="6978775"/>
            <a:ext cx="5181796" cy="5106425"/>
          </a:xfrm>
          <a:custGeom>
            <a:avLst/>
            <a:gdLst/>
            <a:ahLst/>
            <a:cxnLst/>
            <a:rect r="r" b="b" t="t" l="l"/>
            <a:pathLst>
              <a:path h="5106425" w="5181796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76946" y="1910378"/>
            <a:ext cx="13331572" cy="380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8"/>
              </a:lnSpc>
            </a:pPr>
            <a:r>
              <a:rPr lang="en-US" sz="7270" spc="145">
                <a:solidFill>
                  <a:srgbClr val="FFFFFF"/>
                </a:solidFill>
                <a:latin typeface="Montserrat Ultra-Bold"/>
              </a:rPr>
              <a:t>SUPERVISED LEARNING  PREDICTING ACCIDENT SEVERITY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55869" y="6081929"/>
            <a:ext cx="7373727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PT Sans Bold"/>
              </a:rPr>
              <a:t>Presented by Group 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4423086">
            <a:off x="-24920" y="-4936755"/>
            <a:ext cx="5323671" cy="7857779"/>
          </a:xfrm>
          <a:custGeom>
            <a:avLst/>
            <a:gdLst/>
            <a:ahLst/>
            <a:cxnLst/>
            <a:rect r="r" b="b" t="t" l="l"/>
            <a:pathLst>
              <a:path h="7857779" w="5323671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4348" y="2150024"/>
            <a:ext cx="11715744" cy="3901094"/>
          </a:xfrm>
          <a:custGeom>
            <a:avLst/>
            <a:gdLst/>
            <a:ahLst/>
            <a:cxnLst/>
            <a:rect r="r" b="b" t="t" l="l"/>
            <a:pathLst>
              <a:path h="3901094" w="11715744">
                <a:moveTo>
                  <a:pt x="0" y="0"/>
                </a:moveTo>
                <a:lnTo>
                  <a:pt x="11715744" y="0"/>
                </a:lnTo>
                <a:lnTo>
                  <a:pt x="11715744" y="3901094"/>
                </a:lnTo>
                <a:lnTo>
                  <a:pt x="0" y="3901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74348" y="6051118"/>
            <a:ext cx="11715744" cy="3926021"/>
          </a:xfrm>
          <a:custGeom>
            <a:avLst/>
            <a:gdLst/>
            <a:ahLst/>
            <a:cxnLst/>
            <a:rect r="r" b="b" t="t" l="l"/>
            <a:pathLst>
              <a:path h="3926021" w="11715744">
                <a:moveTo>
                  <a:pt x="0" y="0"/>
                </a:moveTo>
                <a:lnTo>
                  <a:pt x="11715744" y="0"/>
                </a:lnTo>
                <a:lnTo>
                  <a:pt x="11715744" y="3926020"/>
                </a:lnTo>
                <a:lnTo>
                  <a:pt x="0" y="392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0999" y="503135"/>
            <a:ext cx="13282442" cy="9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436" spc="108">
                <a:solidFill>
                  <a:srgbClr val="FFFFFF"/>
                </a:solidFill>
                <a:latin typeface="Montserrat Ultra-Bold"/>
              </a:rPr>
              <a:t>DATA EXPLORATION -5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7223" y="3028368"/>
            <a:ext cx="14309993" cy="4993274"/>
          </a:xfrm>
          <a:custGeom>
            <a:avLst/>
            <a:gdLst/>
            <a:ahLst/>
            <a:cxnLst/>
            <a:rect r="r" b="b" t="t" l="l"/>
            <a:pathLst>
              <a:path h="4993274" w="14309993">
                <a:moveTo>
                  <a:pt x="0" y="0"/>
                </a:moveTo>
                <a:lnTo>
                  <a:pt x="14309994" y="0"/>
                </a:lnTo>
                <a:lnTo>
                  <a:pt x="14309994" y="4993274"/>
                </a:lnTo>
                <a:lnTo>
                  <a:pt x="0" y="4993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0999" y="503135"/>
            <a:ext cx="13282442" cy="9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436" spc="108">
                <a:solidFill>
                  <a:srgbClr val="FFFFFF"/>
                </a:solidFill>
                <a:latin typeface="Montserrat Ultra-Bold"/>
              </a:rPr>
              <a:t>DATA EXPLORATION -6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1399" y="162863"/>
            <a:ext cx="12575571" cy="259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9"/>
              </a:lnSpc>
            </a:pPr>
            <a:r>
              <a:rPr lang="en-US" sz="7478">
                <a:solidFill>
                  <a:srgbClr val="000000"/>
                </a:solidFill>
                <a:latin typeface="Paytone One Bold"/>
              </a:rPr>
              <a:t>Data Transformation &amp;Feature Engineering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8196606">
            <a:off x="13342678" y="-5977208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5" y="0"/>
                </a:lnTo>
                <a:lnTo>
                  <a:pt x="7299575" y="10774228"/>
                </a:lnTo>
                <a:lnTo>
                  <a:pt x="0" y="10774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96606">
            <a:off x="14638212" y="5971123"/>
            <a:ext cx="7299575" cy="10774229"/>
          </a:xfrm>
          <a:custGeom>
            <a:avLst/>
            <a:gdLst/>
            <a:ahLst/>
            <a:cxnLst/>
            <a:rect r="r" b="b" t="t" l="l"/>
            <a:pathLst>
              <a:path h="10774229" w="7299575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910620" y="2968345"/>
            <a:ext cx="23160878" cy="19862148"/>
            <a:chOff x="0" y="0"/>
            <a:chExt cx="30881170" cy="26482864"/>
          </a:xfrm>
        </p:grpSpPr>
        <p:sp>
          <p:nvSpPr>
            <p:cNvPr name="Freeform 6" id="6"/>
            <p:cNvSpPr/>
            <p:nvPr/>
          </p:nvSpPr>
          <p:spPr>
            <a:xfrm flipH="false" flipV="false" rot="4284660">
              <a:off x="5354239" y="-111197"/>
              <a:ext cx="14918865" cy="22020359"/>
            </a:xfrm>
            <a:custGeom>
              <a:avLst/>
              <a:gdLst/>
              <a:ahLst/>
              <a:cxnLst/>
              <a:rect r="r" b="b" t="t" l="l"/>
              <a:pathLst>
                <a:path h="22020359" w="14918865">
                  <a:moveTo>
                    <a:pt x="0" y="0"/>
                  </a:moveTo>
                  <a:lnTo>
                    <a:pt x="14918865" y="0"/>
                  </a:lnTo>
                  <a:lnTo>
                    <a:pt x="14918865" y="22020358"/>
                  </a:lnTo>
                  <a:lnTo>
                    <a:pt x="0" y="2202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910133" y="-66675"/>
              <a:ext cx="4965402" cy="704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000000"/>
                  </a:solidFill>
                  <a:latin typeface="Paytone One Bold"/>
                </a:rPr>
                <a:t>Transformations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910133" y="973391"/>
              <a:ext cx="2818543" cy="704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000000"/>
                  </a:solidFill>
                  <a:latin typeface="Paytone One Bold"/>
                </a:rPr>
                <a:t> Purpose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084257" y="-66675"/>
              <a:ext cx="11108427" cy="68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9"/>
                </a:lnSpc>
              </a:pPr>
              <a:r>
                <a:rPr lang="en-US" sz="3092">
                  <a:solidFill>
                    <a:srgbClr val="000000"/>
                  </a:solidFill>
                  <a:latin typeface="Quicksand Bold"/>
                </a:rPr>
                <a:t>DRIVCOND, DRIVACT, ACCLASS, and more.</a:t>
              </a:r>
              <a:r>
                <a:rPr lang="en-US" sz="3092">
                  <a:solidFill>
                    <a:srgbClr val="000000"/>
                  </a:solidFill>
                  <a:latin typeface="Quicksand Bold"/>
                </a:rPr>
                <a:t>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84257" y="973391"/>
              <a:ext cx="19787527" cy="68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9"/>
                </a:lnSpc>
              </a:pPr>
              <a:r>
                <a:rPr lang="en-US" sz="3092">
                  <a:solidFill>
                    <a:srgbClr val="000000"/>
                  </a:solidFill>
                  <a:latin typeface="Quicksand Bold"/>
                </a:rPr>
                <a:t>Enhance data quality and relevance for modeling.</a:t>
              </a:r>
              <a:r>
                <a:rPr lang="en-US" sz="3092">
                  <a:solidFill>
                    <a:srgbClr val="000000"/>
                  </a:solidFill>
                  <a:latin typeface="Quicksand Bold"/>
                </a:rPr>
                <a:t>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522505" y="2126987"/>
              <a:ext cx="4547957" cy="704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000000"/>
                  </a:solidFill>
                  <a:latin typeface="Paytone One Bold"/>
                </a:rPr>
                <a:t>New Features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084257" y="2142807"/>
              <a:ext cx="19787527" cy="68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9"/>
                </a:lnSpc>
              </a:pPr>
              <a:r>
                <a:rPr lang="en-US" sz="3092">
                  <a:solidFill>
                    <a:srgbClr val="000000"/>
                  </a:solidFill>
                  <a:latin typeface="Quicksand Bold"/>
                </a:rPr>
                <a:t>ABNORMAL, PROPER_DRIVING, ROAD_CLASS, etc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522505" y="3432555"/>
              <a:ext cx="4547957" cy="696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000000"/>
                  </a:solidFill>
                  <a:latin typeface="Paytone One Bold"/>
                </a:rPr>
                <a:t>Significance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084257" y="3432555"/>
              <a:ext cx="19787527" cy="68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9"/>
                </a:lnSpc>
              </a:pPr>
              <a:r>
                <a:rPr lang="en-US" sz="3092">
                  <a:solidFill>
                    <a:srgbClr val="000000"/>
                  </a:solidFill>
                  <a:latin typeface="Quicksand Bold"/>
                </a:rPr>
                <a:t>Better capturing of driving behavior, road types, etc.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4284660">
              <a:off x="5676709" y="4892619"/>
              <a:ext cx="14918865" cy="22020359"/>
            </a:xfrm>
            <a:custGeom>
              <a:avLst/>
              <a:gdLst/>
              <a:ahLst/>
              <a:cxnLst/>
              <a:rect r="r" b="b" t="t" l="l"/>
              <a:pathLst>
                <a:path h="22020359" w="14918865">
                  <a:moveTo>
                    <a:pt x="0" y="0"/>
                  </a:moveTo>
                  <a:lnTo>
                    <a:pt x="14918865" y="0"/>
                  </a:lnTo>
                  <a:lnTo>
                    <a:pt x="14918865" y="22020359"/>
                  </a:lnTo>
                  <a:lnTo>
                    <a:pt x="0" y="22020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5039903" y="4921322"/>
              <a:ext cx="4965402" cy="704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000000"/>
                  </a:solidFill>
                  <a:latin typeface="Paytone One Bold"/>
                </a:rPr>
                <a:t>Derivation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252426" y="6033972"/>
              <a:ext cx="3683250" cy="704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000000"/>
                  </a:solidFill>
                  <a:latin typeface="Paytone One Bold"/>
                </a:rPr>
                <a:t>Impact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093644" y="4884776"/>
              <a:ext cx="14856170" cy="68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9"/>
                </a:lnSpc>
              </a:pPr>
              <a:r>
                <a:rPr lang="en-US" sz="3092">
                  <a:solidFill>
                    <a:srgbClr val="000000"/>
                  </a:solidFill>
                  <a:latin typeface="Quicksand Bold"/>
                </a:rPr>
                <a:t>Categorizing driving conditions, actions, and road types.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1093644" y="6007790"/>
              <a:ext cx="19787527" cy="68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9"/>
                </a:lnSpc>
              </a:pPr>
              <a:r>
                <a:rPr lang="en-US" sz="3092">
                  <a:solidFill>
                    <a:srgbClr val="000000"/>
                  </a:solidFill>
                  <a:latin typeface="Quicksand Bold"/>
                </a:rPr>
                <a:t>Enriching dataset for improved model understanding.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740614" y="7130803"/>
              <a:ext cx="5353029" cy="704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000000"/>
                  </a:solidFill>
                  <a:latin typeface="Paytone One Bold"/>
                </a:rPr>
                <a:t>Improved Predict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093644" y="7146623"/>
              <a:ext cx="19787527" cy="68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9"/>
                </a:lnSpc>
              </a:pPr>
              <a:r>
                <a:rPr lang="en-US" sz="3092">
                  <a:solidFill>
                    <a:srgbClr val="000000"/>
                  </a:solidFill>
                  <a:latin typeface="Quicksand Bold"/>
                </a:rPr>
                <a:t>Enhanced model performance.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281" y="1867838"/>
            <a:ext cx="16850019" cy="7601656"/>
          </a:xfrm>
          <a:custGeom>
            <a:avLst/>
            <a:gdLst/>
            <a:ahLst/>
            <a:cxnLst/>
            <a:rect r="r" b="b" t="t" l="l"/>
            <a:pathLst>
              <a:path h="7601656" w="16850019">
                <a:moveTo>
                  <a:pt x="0" y="0"/>
                </a:moveTo>
                <a:lnTo>
                  <a:pt x="16850019" y="0"/>
                </a:lnTo>
                <a:lnTo>
                  <a:pt x="16850019" y="7601656"/>
                </a:lnTo>
                <a:lnTo>
                  <a:pt x="0" y="760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2929" y="414485"/>
            <a:ext cx="4864190" cy="126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8"/>
              </a:lnSpc>
            </a:pPr>
            <a:r>
              <a:rPr lang="en-US" sz="7384" spc="147">
                <a:solidFill>
                  <a:srgbClr val="FFFFFF"/>
                </a:solidFill>
                <a:latin typeface="Montserrat Ultra-Bold"/>
              </a:rPr>
              <a:t>PROCESS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790999" y="9258300"/>
            <a:ext cx="6492240" cy="0"/>
          </a:xfrm>
          <a:prstGeom prst="line">
            <a:avLst/>
          </a:prstGeom>
          <a:ln cap="flat" w="38100">
            <a:solidFill>
              <a:srgbClr val="F5F1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70755" y="2410276"/>
            <a:ext cx="14903031" cy="1395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4"/>
              </a:lnSpc>
            </a:pPr>
          </a:p>
          <a:p>
            <a:pPr marL="757858" indent="-378929" lvl="1">
              <a:lnSpc>
                <a:spcPts val="4914"/>
              </a:lnSpc>
              <a:buFont typeface="Arial"/>
              <a:buChar char="•"/>
            </a:pPr>
            <a:r>
              <a:rPr lang="en-US" sz="3510">
                <a:solidFill>
                  <a:srgbClr val="FFFFFF"/>
                </a:solidFill>
                <a:latin typeface="PT Sans"/>
              </a:rPr>
              <a:t>Data Splitting : Stratified Split 80% Train, 20% Test.</a:t>
            </a:r>
          </a:p>
          <a:p>
            <a:pPr>
              <a:lnSpc>
                <a:spcPts val="4914"/>
              </a:lnSpc>
            </a:pPr>
          </a:p>
          <a:p>
            <a:pPr marL="757858" indent="-378929" lvl="1">
              <a:lnSpc>
                <a:spcPts val="4914"/>
              </a:lnSpc>
              <a:buFont typeface="Arial"/>
              <a:buChar char="•"/>
            </a:pPr>
            <a:r>
              <a:rPr lang="en-US" sz="3510">
                <a:solidFill>
                  <a:srgbClr val="FFFFFF"/>
                </a:solidFill>
                <a:latin typeface="PT Sans"/>
              </a:rPr>
              <a:t>Pipeline Construction :</a:t>
            </a:r>
          </a:p>
          <a:p>
            <a:pPr marL="757858" indent="-378929" lvl="1">
              <a:lnSpc>
                <a:spcPts val="4914"/>
              </a:lnSpc>
              <a:buFont typeface="Arial"/>
              <a:buChar char="•"/>
            </a:pPr>
            <a:r>
              <a:rPr lang="en-US" sz="3510">
                <a:solidFill>
                  <a:srgbClr val="FFFFFF"/>
                </a:solidFill>
                <a:latin typeface="PT Sans"/>
              </a:rPr>
              <a:t>Numerical Transformer: Impute missing values using simple imputer with mean, scale features.</a:t>
            </a:r>
          </a:p>
          <a:p>
            <a:pPr marL="757858" indent="-378929" lvl="1">
              <a:lnSpc>
                <a:spcPts val="4914"/>
              </a:lnSpc>
              <a:buFont typeface="Arial"/>
              <a:buChar char="•"/>
            </a:pPr>
            <a:r>
              <a:rPr lang="en-US" sz="3510">
                <a:solidFill>
                  <a:srgbClr val="FFFFFF"/>
                </a:solidFill>
                <a:latin typeface="PT Sans"/>
              </a:rPr>
              <a:t>Categorical Transformer:Impute missing values using simple imputer with most frequent, One Hot Encoder.</a:t>
            </a:r>
          </a:p>
          <a:p>
            <a:pPr>
              <a:lnSpc>
                <a:spcPts val="3374"/>
              </a:lnSpc>
            </a:pPr>
          </a:p>
          <a:p>
            <a:pPr marL="757856" indent="-378928" lvl="1">
              <a:lnSpc>
                <a:spcPts val="4914"/>
              </a:lnSpc>
              <a:buFont typeface="Arial"/>
              <a:buChar char="•"/>
            </a:pPr>
            <a:r>
              <a:rPr lang="en-US" sz="3510">
                <a:solidFill>
                  <a:srgbClr val="FFFFFF"/>
                </a:solidFill>
                <a:latin typeface="PT Sans"/>
              </a:rPr>
              <a:t>Preprocessing : Pass both transformers in a ColumnTransformer.</a:t>
            </a: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  <a:p>
            <a:pPr>
              <a:lnSpc>
                <a:spcPts val="337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281" y="1867838"/>
            <a:ext cx="16850019" cy="7601656"/>
          </a:xfrm>
          <a:custGeom>
            <a:avLst/>
            <a:gdLst/>
            <a:ahLst/>
            <a:cxnLst/>
            <a:rect r="r" b="b" t="t" l="l"/>
            <a:pathLst>
              <a:path h="7601656" w="16850019">
                <a:moveTo>
                  <a:pt x="0" y="0"/>
                </a:moveTo>
                <a:lnTo>
                  <a:pt x="16850019" y="0"/>
                </a:lnTo>
                <a:lnTo>
                  <a:pt x="16850019" y="7601656"/>
                </a:lnTo>
                <a:lnTo>
                  <a:pt x="0" y="760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2929" y="414485"/>
            <a:ext cx="11145468" cy="126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8"/>
              </a:lnSpc>
            </a:pPr>
            <a:r>
              <a:rPr lang="en-US" sz="7384" spc="147">
                <a:solidFill>
                  <a:srgbClr val="FFFFFF"/>
                </a:solidFill>
                <a:latin typeface="Montserrat Ultra-Bold"/>
              </a:rPr>
              <a:t>FEATURE SELECTION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790999" y="9258300"/>
            <a:ext cx="6492240" cy="0"/>
          </a:xfrm>
          <a:prstGeom prst="line">
            <a:avLst/>
          </a:prstGeom>
          <a:ln cap="flat" w="38100">
            <a:solidFill>
              <a:srgbClr val="F5F1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70755" y="2410276"/>
            <a:ext cx="16253929" cy="1408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Feature Importance: Identify influential features.</a:t>
            </a:r>
          </a:p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We have used Variance Threshold to remove the features</a:t>
            </a:r>
          </a:p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SelectKBest: Utilizing this transformer with ChiSquare to get the best    10 features</a:t>
            </a:r>
          </a:p>
          <a:p>
            <a:pPr>
              <a:lnSpc>
                <a:spcPts val="5359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281" y="1867838"/>
            <a:ext cx="16850019" cy="7601656"/>
          </a:xfrm>
          <a:custGeom>
            <a:avLst/>
            <a:gdLst/>
            <a:ahLst/>
            <a:cxnLst/>
            <a:rect r="r" b="b" t="t" l="l"/>
            <a:pathLst>
              <a:path h="7601656" w="16850019">
                <a:moveTo>
                  <a:pt x="0" y="0"/>
                </a:moveTo>
                <a:lnTo>
                  <a:pt x="16850019" y="0"/>
                </a:lnTo>
                <a:lnTo>
                  <a:pt x="16850019" y="7601656"/>
                </a:lnTo>
                <a:lnTo>
                  <a:pt x="0" y="760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2929" y="424010"/>
            <a:ext cx="12496536" cy="114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6684" spc="133">
                <a:solidFill>
                  <a:srgbClr val="FFFFFF"/>
                </a:solidFill>
                <a:latin typeface="Montserrat Ultra-Bold"/>
              </a:rPr>
              <a:t>WHY WE SELECTED K = 10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790999" y="9258300"/>
            <a:ext cx="6492240" cy="0"/>
          </a:xfrm>
          <a:prstGeom prst="line">
            <a:avLst/>
          </a:prstGeom>
          <a:ln cap="flat" w="38100">
            <a:solidFill>
              <a:srgbClr val="F5F1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70755" y="2410276"/>
            <a:ext cx="16253929" cy="1340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Calculated Accuracy Score using Random Forest</a:t>
            </a:r>
          </a:p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Using Different values of K (Best Features)</a:t>
            </a:r>
          </a:p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Selected the number of features using best score</a:t>
            </a:r>
          </a:p>
          <a:p>
            <a:pPr>
              <a:lnSpc>
                <a:spcPts val="5359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7192" y="2067827"/>
            <a:ext cx="12993615" cy="7737771"/>
          </a:xfrm>
          <a:custGeom>
            <a:avLst/>
            <a:gdLst/>
            <a:ahLst/>
            <a:cxnLst/>
            <a:rect r="r" b="b" t="t" l="l"/>
            <a:pathLst>
              <a:path h="7737771" w="12993615">
                <a:moveTo>
                  <a:pt x="0" y="0"/>
                </a:moveTo>
                <a:lnTo>
                  <a:pt x="12993616" y="0"/>
                </a:lnTo>
                <a:lnTo>
                  <a:pt x="12993616" y="7737771"/>
                </a:lnTo>
                <a:lnTo>
                  <a:pt x="0" y="7737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10061" y="216510"/>
            <a:ext cx="14467879" cy="185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2"/>
              </a:lnSpc>
            </a:pPr>
            <a:r>
              <a:rPr lang="en-US" sz="5344" spc="106">
                <a:solidFill>
                  <a:srgbClr val="FFFFFF"/>
                </a:solidFill>
                <a:latin typeface="Montserrat Ultra-Bold"/>
              </a:rPr>
              <a:t>TOP 10 BEST FEATURES WITH THEIR IMPORTANCE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281" y="1867838"/>
            <a:ext cx="16850019" cy="7601656"/>
          </a:xfrm>
          <a:custGeom>
            <a:avLst/>
            <a:gdLst/>
            <a:ahLst/>
            <a:cxnLst/>
            <a:rect r="r" b="b" t="t" l="l"/>
            <a:pathLst>
              <a:path h="7601656" w="16850019">
                <a:moveTo>
                  <a:pt x="0" y="0"/>
                </a:moveTo>
                <a:lnTo>
                  <a:pt x="16850019" y="0"/>
                </a:lnTo>
                <a:lnTo>
                  <a:pt x="16850019" y="7601656"/>
                </a:lnTo>
                <a:lnTo>
                  <a:pt x="0" y="760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2929" y="443060"/>
            <a:ext cx="147353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120">
                <a:solidFill>
                  <a:srgbClr val="FFFFFF"/>
                </a:solidFill>
                <a:latin typeface="Montserrat Ultra-Bold"/>
              </a:rPr>
              <a:t>TRAINING THE CLASSIFIERS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790999" y="9258300"/>
            <a:ext cx="6492240" cy="0"/>
          </a:xfrm>
          <a:prstGeom prst="line">
            <a:avLst/>
          </a:prstGeom>
          <a:ln cap="flat" w="38100">
            <a:solidFill>
              <a:srgbClr val="F5F1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70755" y="2410276"/>
            <a:ext cx="15073064" cy="1442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</a:p>
          <a:p>
            <a:pPr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T Sans"/>
              </a:rPr>
              <a:t>We have selected these 5 classifiers to train :-</a:t>
            </a:r>
          </a:p>
          <a:p>
            <a:pPr marL="820408" indent="-410204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PT Sans"/>
              </a:rPr>
              <a:t>XGBClassifier</a:t>
            </a:r>
          </a:p>
          <a:p>
            <a:pPr marL="820408" indent="-410204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PT Sans"/>
              </a:rPr>
              <a:t>SVM</a:t>
            </a:r>
          </a:p>
          <a:p>
            <a:pPr marL="820408" indent="-410204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PT Sans"/>
              </a:rPr>
              <a:t>DecisionTreeClassifier</a:t>
            </a:r>
          </a:p>
          <a:p>
            <a:pPr marL="820408" indent="-410204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PT Sans"/>
              </a:rPr>
              <a:t>RandomForestClassifier</a:t>
            </a:r>
          </a:p>
          <a:p>
            <a:pPr marL="820408" indent="-410204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PT Sans"/>
              </a:rPr>
              <a:t>LogisticRegression</a:t>
            </a: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  <a:p>
            <a:pPr>
              <a:lnSpc>
                <a:spcPts val="431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281" y="1867838"/>
            <a:ext cx="16850019" cy="7601656"/>
          </a:xfrm>
          <a:custGeom>
            <a:avLst/>
            <a:gdLst/>
            <a:ahLst/>
            <a:cxnLst/>
            <a:rect r="r" b="b" t="t" l="l"/>
            <a:pathLst>
              <a:path h="7601656" w="16850019">
                <a:moveTo>
                  <a:pt x="0" y="0"/>
                </a:moveTo>
                <a:lnTo>
                  <a:pt x="16850019" y="0"/>
                </a:lnTo>
                <a:lnTo>
                  <a:pt x="16850019" y="7601656"/>
                </a:lnTo>
                <a:lnTo>
                  <a:pt x="0" y="760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3611" y="517330"/>
            <a:ext cx="16740778" cy="91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5374" spc="107">
                <a:solidFill>
                  <a:srgbClr val="FFFFFF"/>
                </a:solidFill>
                <a:latin typeface="Montserrat Ultra-Bold"/>
              </a:rPr>
              <a:t>FEATURE SELECTION AND PREPROCESSING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790999" y="9258300"/>
            <a:ext cx="6492240" cy="0"/>
          </a:xfrm>
          <a:prstGeom prst="line">
            <a:avLst/>
          </a:prstGeom>
          <a:ln cap="flat" w="38100">
            <a:solidFill>
              <a:srgbClr val="F5F1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70755" y="2410276"/>
            <a:ext cx="16253929" cy="1205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Sliced the X_train and X_test with selected features</a:t>
            </a:r>
          </a:p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Used Preprocessing Pipeline to transform the new selected data.</a:t>
            </a:r>
          </a:p>
          <a:p>
            <a:pPr>
              <a:lnSpc>
                <a:spcPts val="5359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281" y="1867838"/>
            <a:ext cx="16850019" cy="7601656"/>
          </a:xfrm>
          <a:custGeom>
            <a:avLst/>
            <a:gdLst/>
            <a:ahLst/>
            <a:cxnLst/>
            <a:rect r="r" b="b" t="t" l="l"/>
            <a:pathLst>
              <a:path h="7601656" w="16850019">
                <a:moveTo>
                  <a:pt x="0" y="0"/>
                </a:moveTo>
                <a:lnTo>
                  <a:pt x="16850019" y="0"/>
                </a:lnTo>
                <a:lnTo>
                  <a:pt x="16850019" y="7601656"/>
                </a:lnTo>
                <a:lnTo>
                  <a:pt x="0" y="760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0999" y="503135"/>
            <a:ext cx="11860265" cy="9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436" spc="108">
                <a:solidFill>
                  <a:srgbClr val="FFFFFF"/>
                </a:solidFill>
                <a:latin typeface="Montserrat Ultra-Bold"/>
              </a:rPr>
              <a:t>NOTING DOWN THE RESULTS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790999" y="9258300"/>
            <a:ext cx="6492240" cy="0"/>
          </a:xfrm>
          <a:prstGeom prst="line">
            <a:avLst/>
          </a:prstGeom>
          <a:ln cap="flat" w="38100">
            <a:solidFill>
              <a:srgbClr val="F5F1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98039" y="1791638"/>
            <a:ext cx="16253929" cy="1745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9"/>
              </a:lnSpc>
            </a:pPr>
          </a:p>
          <a:p>
            <a:pPr>
              <a:lnSpc>
                <a:spcPts val="5359"/>
              </a:lnSpc>
            </a:pPr>
            <a:r>
              <a:rPr lang="en-US" sz="3828">
                <a:solidFill>
                  <a:srgbClr val="FFFFFF"/>
                </a:solidFill>
                <a:latin typeface="PT Sans"/>
              </a:rPr>
              <a:t>After each training loop, we record the following results :-</a:t>
            </a:r>
          </a:p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Training and Testing Accuracy of the best estimator</a:t>
            </a:r>
          </a:p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Confusion Matrix and Classification Report</a:t>
            </a:r>
          </a:p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Cross Validation Mean Score of the best estimator</a:t>
            </a:r>
          </a:p>
          <a:p>
            <a:pPr>
              <a:lnSpc>
                <a:spcPts val="5359"/>
              </a:lnSpc>
            </a:pPr>
          </a:p>
          <a:p>
            <a:pPr>
              <a:lnSpc>
                <a:spcPts val="5359"/>
              </a:lnSpc>
            </a:pPr>
            <a:r>
              <a:rPr lang="en-US" sz="3828">
                <a:solidFill>
                  <a:srgbClr val="FFFFFF"/>
                </a:solidFill>
                <a:latin typeface="PT Sans"/>
              </a:rPr>
              <a:t>At the end of observations, we d</a:t>
            </a:r>
            <a:r>
              <a:rPr lang="en-US" sz="3828">
                <a:solidFill>
                  <a:srgbClr val="FFFFFF"/>
                </a:solidFill>
                <a:latin typeface="PT Sans"/>
              </a:rPr>
              <a:t>ump the best estimator into a pickle file</a:t>
            </a:r>
          </a:p>
          <a:p>
            <a:pPr>
              <a:lnSpc>
                <a:spcPts val="5359"/>
              </a:lnSpc>
            </a:pPr>
          </a:p>
          <a:p>
            <a:pPr>
              <a:lnSpc>
                <a:spcPts val="5359"/>
              </a:lnSpc>
            </a:pPr>
          </a:p>
          <a:p>
            <a:pPr>
              <a:lnSpc>
                <a:spcPts val="5359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0669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7778" y="3791178"/>
            <a:ext cx="7760222" cy="3870373"/>
            <a:chOff x="0" y="0"/>
            <a:chExt cx="10346963" cy="51604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0"/>
              <a:ext cx="10346963" cy="945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23"/>
                </a:lnSpc>
                <a:spcBef>
                  <a:spcPct val="0"/>
                </a:spcBef>
              </a:pPr>
              <a:r>
                <a:rPr lang="en-US" sz="5123" spc="102">
                  <a:solidFill>
                    <a:srgbClr val="F88219"/>
                  </a:solidFill>
                  <a:latin typeface="Montserrat Bold"/>
                </a:rPr>
                <a:t>TEAM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04435"/>
              <a:ext cx="10346963" cy="365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83"/>
                </a:lnSpc>
              </a:pPr>
              <a:r>
                <a:rPr lang="en-US" sz="3130">
                  <a:solidFill>
                    <a:srgbClr val="FFFFFF"/>
                  </a:solidFill>
                  <a:latin typeface="PT Sans"/>
                </a:rPr>
                <a:t>Sunehildeep, Singh                       </a:t>
              </a:r>
            </a:p>
            <a:p>
              <a:pPr>
                <a:lnSpc>
                  <a:spcPts val="4383"/>
                </a:lnSpc>
              </a:pPr>
              <a:r>
                <a:rPr lang="en-US" sz="3130">
                  <a:solidFill>
                    <a:srgbClr val="FFFFFF"/>
                  </a:solidFill>
                  <a:latin typeface="PT Sans"/>
                </a:rPr>
                <a:t>Garv, Chhokra                               </a:t>
              </a:r>
            </a:p>
            <a:p>
              <a:pPr>
                <a:lnSpc>
                  <a:spcPts val="4383"/>
                </a:lnSpc>
              </a:pPr>
              <a:r>
                <a:rPr lang="en-US" sz="3130">
                  <a:solidFill>
                    <a:srgbClr val="FFFFFF"/>
                  </a:solidFill>
                  <a:latin typeface="PT Sans"/>
                </a:rPr>
                <a:t>Kugavathanan, Yohanathan           </a:t>
              </a:r>
            </a:p>
            <a:p>
              <a:pPr>
                <a:lnSpc>
                  <a:spcPts val="4383"/>
                </a:lnSpc>
              </a:pPr>
              <a:r>
                <a:rPr lang="en-US" sz="3130">
                  <a:solidFill>
                    <a:srgbClr val="FFFFFF"/>
                  </a:solidFill>
                  <a:latin typeface="PT Sans"/>
                </a:rPr>
                <a:t>Ariya Agnihothri, Mini Suresh        </a:t>
              </a:r>
            </a:p>
            <a:p>
              <a:pPr algn="l" marL="0" indent="0" lvl="0">
                <a:lnSpc>
                  <a:spcPts val="4383"/>
                </a:lnSpc>
                <a:spcBef>
                  <a:spcPct val="0"/>
                </a:spcBef>
              </a:pPr>
              <a:r>
                <a:rPr lang="en-US" sz="3130">
                  <a:solidFill>
                    <a:srgbClr val="FFFFFF"/>
                  </a:solidFill>
                  <a:latin typeface="PT Sans"/>
                </a:rPr>
                <a:t>Rasheed, Adeyemi                        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6656833" y="-180354"/>
            <a:ext cx="13664400" cy="9597934"/>
            <a:chOff x="0" y="0"/>
            <a:chExt cx="18219200" cy="1279724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095900" y="10433252"/>
              <a:ext cx="16027400" cy="218831"/>
              <a:chOff x="0" y="0"/>
              <a:chExt cx="3165906" cy="43226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1743600" y="10542667"/>
              <a:ext cx="14954403" cy="2254578"/>
              <a:chOff x="0" y="0"/>
              <a:chExt cx="2953956" cy="445349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2953956" cy="445349"/>
              </a:xfrm>
              <a:custGeom>
                <a:avLst/>
                <a:gdLst/>
                <a:ahLst/>
                <a:cxnLst/>
                <a:rect r="r" b="b" t="t" l="l"/>
                <a:pathLst>
                  <a:path h="445349" w="2953956">
                    <a:moveTo>
                      <a:pt x="0" y="0"/>
                    </a:moveTo>
                    <a:lnTo>
                      <a:pt x="2953956" y="0"/>
                    </a:lnTo>
                    <a:lnTo>
                      <a:pt x="2953956" y="445349"/>
                    </a:lnTo>
                    <a:lnTo>
                      <a:pt x="0" y="445349"/>
                    </a:lnTo>
                    <a:close/>
                  </a:path>
                </a:pathLst>
              </a:custGeom>
              <a:solidFill>
                <a:srgbClr val="F5F1DC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364621" y="0"/>
                <a:ext cx="83559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3559">
                    <a:moveTo>
                      <a:pt x="41779" y="0"/>
                    </a:moveTo>
                    <a:lnTo>
                      <a:pt x="41779" y="0"/>
                    </a:lnTo>
                    <a:cubicBezTo>
                      <a:pt x="83558" y="100139"/>
                      <a:pt x="83558" y="212827"/>
                      <a:pt x="41779" y="312966"/>
                    </a:cubicBezTo>
                    <a:cubicBezTo>
                      <a:pt x="0" y="212827"/>
                      <a:pt x="0" y="100139"/>
                      <a:pt x="41779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364621" y="0"/>
                <a:ext cx="83559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3559">
                    <a:moveTo>
                      <a:pt x="41779" y="0"/>
                    </a:moveTo>
                    <a:lnTo>
                      <a:pt x="41779" y="0"/>
                    </a:lnTo>
                    <a:cubicBezTo>
                      <a:pt x="83558" y="100139"/>
                      <a:pt x="83558" y="212827"/>
                      <a:pt x="41779" y="312966"/>
                    </a:cubicBezTo>
                    <a:cubicBezTo>
                      <a:pt x="0" y="212827"/>
                      <a:pt x="0" y="100139"/>
                      <a:pt x="41779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364621" y="0"/>
                <a:ext cx="83559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3559">
                    <a:moveTo>
                      <a:pt x="41779" y="0"/>
                    </a:moveTo>
                    <a:lnTo>
                      <a:pt x="41779" y="0"/>
                    </a:lnTo>
                    <a:cubicBezTo>
                      <a:pt x="83558" y="100139"/>
                      <a:pt x="83558" y="212827"/>
                      <a:pt x="41779" y="312966"/>
                    </a:cubicBezTo>
                    <a:cubicBezTo>
                      <a:pt x="0" y="212827"/>
                      <a:pt x="0" y="100139"/>
                      <a:pt x="41779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364621" y="0"/>
                <a:ext cx="83559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3559">
                    <a:moveTo>
                      <a:pt x="41779" y="0"/>
                    </a:moveTo>
                    <a:lnTo>
                      <a:pt x="41779" y="0"/>
                    </a:lnTo>
                    <a:cubicBezTo>
                      <a:pt x="83558" y="100139"/>
                      <a:pt x="83558" y="212827"/>
                      <a:pt x="41779" y="312966"/>
                    </a:cubicBezTo>
                    <a:cubicBezTo>
                      <a:pt x="0" y="212827"/>
                      <a:pt x="0" y="100139"/>
                      <a:pt x="41779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364621" y="0"/>
                <a:ext cx="83559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3559">
                    <a:moveTo>
                      <a:pt x="41779" y="0"/>
                    </a:moveTo>
                    <a:lnTo>
                      <a:pt x="41779" y="0"/>
                    </a:lnTo>
                    <a:cubicBezTo>
                      <a:pt x="83558" y="100139"/>
                      <a:pt x="83558" y="212827"/>
                      <a:pt x="41779" y="312966"/>
                    </a:cubicBezTo>
                    <a:cubicBezTo>
                      <a:pt x="0" y="212827"/>
                      <a:pt x="0" y="100139"/>
                      <a:pt x="41779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82" id="82"/>
          <p:cNvGrpSpPr/>
          <p:nvPr/>
        </p:nvGrpSpPr>
        <p:grpSpPr>
          <a:xfrm rot="0"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name="Group 83" id="83"/>
            <p:cNvGrpSpPr/>
            <p:nvPr/>
          </p:nvGrpSpPr>
          <p:grpSpPr>
            <a:xfrm rot="0"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7" id="107"/>
            <p:cNvSpPr/>
            <p:nvPr/>
          </p:nvSpPr>
          <p:spPr>
            <a:xfrm flipH="false" flipV="false"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079" r="0" b="-2015"/>
              </a:stretch>
            </a:blipFill>
          </p:spPr>
        </p:sp>
        <p:grpSp>
          <p:nvGrpSpPr>
            <p:cNvPr name="Group 108" id="108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>
                <a:noFill/>
              </a:ln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>
                <a:noFill/>
              </a:ln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>
                <a:noFill/>
              </a:ln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44870" y="0"/>
                <a:ext cx="92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22">
                    <a:moveTo>
                      <a:pt x="461" y="0"/>
                    </a:moveTo>
                    <a:lnTo>
                      <a:pt x="461" y="0"/>
                    </a:lnTo>
                    <a:cubicBezTo>
                      <a:pt x="922" y="11171"/>
                      <a:pt x="922" y="22357"/>
                      <a:pt x="461" y="33528"/>
                    </a:cubicBezTo>
                    <a:cubicBezTo>
                      <a:pt x="0" y="22357"/>
                      <a:pt x="0" y="11171"/>
                      <a:pt x="46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>
                <a:noFill/>
              </a:ln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sp>
          <p:nvSpPr>
            <p:cNvPr name="Freeform 135" id="135"/>
            <p:cNvSpPr/>
            <p:nvPr/>
          </p:nvSpPr>
          <p:spPr>
            <a:xfrm flipH="false" flipV="false" rot="-10800000">
              <a:off x="3369655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079" r="0" b="-2015"/>
              </a:stretch>
            </a:blipFill>
          </p:spPr>
        </p:sp>
        <p:grpSp>
          <p:nvGrpSpPr>
            <p:cNvPr name="Group 136" id="136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9" id="139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2" id="142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name="Freeform 143" id="143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44" id="14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5" id="145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47" id="14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8" id="148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50" id="150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1" id="151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name="Freeform 152" id="152"/>
              <p:cNvSpPr/>
              <p:nvPr/>
            </p:nvSpPr>
            <p:spPr>
              <a:xfrm flipH="false" flipV="false" rot="0">
                <a:off x="44870" y="0"/>
                <a:ext cx="92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22">
                    <a:moveTo>
                      <a:pt x="461" y="0"/>
                    </a:moveTo>
                    <a:lnTo>
                      <a:pt x="461" y="0"/>
                    </a:lnTo>
                    <a:cubicBezTo>
                      <a:pt x="922" y="11171"/>
                      <a:pt x="922" y="22357"/>
                      <a:pt x="461" y="33528"/>
                    </a:cubicBezTo>
                    <a:cubicBezTo>
                      <a:pt x="0" y="22357"/>
                      <a:pt x="0" y="11171"/>
                      <a:pt x="46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53" id="15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4" id="154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44870" y="0"/>
                <a:ext cx="92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22">
                    <a:moveTo>
                      <a:pt x="461" y="0"/>
                    </a:moveTo>
                    <a:lnTo>
                      <a:pt x="461" y="0"/>
                    </a:lnTo>
                    <a:cubicBezTo>
                      <a:pt x="922" y="11171"/>
                      <a:pt x="922" y="22357"/>
                      <a:pt x="461" y="33528"/>
                    </a:cubicBezTo>
                    <a:cubicBezTo>
                      <a:pt x="0" y="22357"/>
                      <a:pt x="0" y="11171"/>
                      <a:pt x="46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56" id="15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7" id="157"/>
            <p:cNvGrpSpPr/>
            <p:nvPr/>
          </p:nvGrpSpPr>
          <p:grpSpPr>
            <a:xfrm rot="0"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name="Freeform 158" id="158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59" id="159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60" id="160"/>
            <p:cNvGrpSpPr/>
            <p:nvPr/>
          </p:nvGrpSpPr>
          <p:grpSpPr>
            <a:xfrm rot="0"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>
                <a:noFill/>
              </a:ln>
            </p:spPr>
          </p:sp>
          <p:sp>
            <p:nvSpPr>
              <p:cNvPr name="TextBox 162" id="16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3" id="163"/>
            <p:cNvGrpSpPr/>
            <p:nvPr/>
          </p:nvGrpSpPr>
          <p:grpSpPr>
            <a:xfrm rot="0"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name="Freeform 164" id="16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>
                <a:noFill/>
              </a:ln>
            </p:spPr>
          </p:sp>
          <p:sp>
            <p:nvSpPr>
              <p:cNvPr name="TextBox 165" id="16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6" id="166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name="Freeform 167" id="167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68" id="168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281" y="1867838"/>
            <a:ext cx="16850019" cy="7601656"/>
          </a:xfrm>
          <a:custGeom>
            <a:avLst/>
            <a:gdLst/>
            <a:ahLst/>
            <a:cxnLst/>
            <a:rect r="r" b="b" t="t" l="l"/>
            <a:pathLst>
              <a:path h="7601656" w="16850019">
                <a:moveTo>
                  <a:pt x="0" y="0"/>
                </a:moveTo>
                <a:lnTo>
                  <a:pt x="16850019" y="0"/>
                </a:lnTo>
                <a:lnTo>
                  <a:pt x="16850019" y="7601656"/>
                </a:lnTo>
                <a:lnTo>
                  <a:pt x="0" y="760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69056"/>
            <a:ext cx="9205537" cy="9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436" spc="108">
                <a:solidFill>
                  <a:srgbClr val="FFFFFF"/>
                </a:solidFill>
                <a:latin typeface="Montserrat Ultra-Bold"/>
              </a:rPr>
              <a:t>WHY RANDOM FOREST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790999" y="9258300"/>
            <a:ext cx="6492240" cy="0"/>
          </a:xfrm>
          <a:prstGeom prst="line">
            <a:avLst/>
          </a:prstGeom>
          <a:ln cap="flat" w="38100">
            <a:solidFill>
              <a:srgbClr val="F5F1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98039" y="1791638"/>
            <a:ext cx="16253929" cy="1745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9"/>
              </a:lnSpc>
            </a:pPr>
          </a:p>
          <a:p>
            <a:pPr>
              <a:lnSpc>
                <a:spcPts val="5359"/>
              </a:lnSpc>
            </a:pPr>
            <a:r>
              <a:rPr lang="en-US" sz="3828">
                <a:solidFill>
                  <a:srgbClr val="FFFFFF"/>
                </a:solidFill>
                <a:latin typeface="PT Sans"/>
              </a:rPr>
              <a:t>Numerous Reasons of choosing RF as the best model:</a:t>
            </a:r>
          </a:p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High Test Accuracy: 97.53</a:t>
            </a:r>
          </a:p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Balanced Precision and Recall</a:t>
            </a:r>
          </a:p>
          <a:p>
            <a:pPr>
              <a:lnSpc>
                <a:spcPts val="5359"/>
              </a:lnSpc>
            </a:pPr>
          </a:p>
          <a:p>
            <a:pPr marL="826554" indent="-413277" lvl="1">
              <a:lnSpc>
                <a:spcPts val="5359"/>
              </a:lnSpc>
              <a:buFont typeface="Arial"/>
              <a:buChar char="•"/>
            </a:pPr>
            <a:r>
              <a:rPr lang="en-US" sz="3828">
                <a:solidFill>
                  <a:srgbClr val="FFFFFF"/>
                </a:solidFill>
                <a:latin typeface="PT Sans"/>
              </a:rPr>
              <a:t>Low Overfitting</a:t>
            </a:r>
          </a:p>
          <a:p>
            <a:pPr>
              <a:lnSpc>
                <a:spcPts val="5359"/>
              </a:lnSpc>
            </a:pPr>
          </a:p>
          <a:p>
            <a:pPr>
              <a:lnSpc>
                <a:spcPts val="5359"/>
              </a:lnSpc>
            </a:pPr>
          </a:p>
          <a:p>
            <a:pPr>
              <a:lnSpc>
                <a:spcPts val="5359"/>
              </a:lnSpc>
            </a:pPr>
          </a:p>
          <a:p>
            <a:pPr>
              <a:lnSpc>
                <a:spcPts val="5359"/>
              </a:lnSpc>
            </a:pPr>
          </a:p>
          <a:p>
            <a:pPr>
              <a:lnSpc>
                <a:spcPts val="5359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  <a:p>
            <a:pPr>
              <a:lnSpc>
                <a:spcPts val="368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6590" y="1439965"/>
            <a:ext cx="4296238" cy="8643394"/>
          </a:xfrm>
          <a:custGeom>
            <a:avLst/>
            <a:gdLst/>
            <a:ahLst/>
            <a:cxnLst/>
            <a:rect r="r" b="b" t="t" l="l"/>
            <a:pathLst>
              <a:path h="8643394" w="4296238">
                <a:moveTo>
                  <a:pt x="0" y="0"/>
                </a:moveTo>
                <a:lnTo>
                  <a:pt x="4296238" y="0"/>
                </a:lnTo>
                <a:lnTo>
                  <a:pt x="4296238" y="8643394"/>
                </a:lnTo>
                <a:lnTo>
                  <a:pt x="0" y="86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5634" y="1439965"/>
            <a:ext cx="8407180" cy="8643394"/>
          </a:xfrm>
          <a:custGeom>
            <a:avLst/>
            <a:gdLst/>
            <a:ahLst/>
            <a:cxnLst/>
            <a:rect r="r" b="b" t="t" l="l"/>
            <a:pathLst>
              <a:path h="8643394" w="8407180">
                <a:moveTo>
                  <a:pt x="0" y="0"/>
                </a:moveTo>
                <a:lnTo>
                  <a:pt x="8407179" y="0"/>
                </a:lnTo>
                <a:lnTo>
                  <a:pt x="8407179" y="8643394"/>
                </a:lnTo>
                <a:lnTo>
                  <a:pt x="0" y="8643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012" t="-38197" r="-116475" b="-3526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0999" y="503135"/>
            <a:ext cx="13282442" cy="9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436" spc="108">
                <a:solidFill>
                  <a:srgbClr val="FFFFFF"/>
                </a:solidFill>
                <a:latin typeface="Montserrat Ultra-Bold"/>
              </a:rPr>
              <a:t>PREDICTING ON THE FRONT-END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0669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7778" y="3791178"/>
            <a:ext cx="7760222" cy="2203150"/>
            <a:chOff x="0" y="0"/>
            <a:chExt cx="10346963" cy="293753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0"/>
              <a:ext cx="10346963" cy="945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23"/>
                </a:lnSpc>
                <a:spcBef>
                  <a:spcPct val="0"/>
                </a:spcBef>
              </a:pPr>
              <a:r>
                <a:rPr lang="en-US" sz="5123" spc="102">
                  <a:solidFill>
                    <a:srgbClr val="F88219"/>
                  </a:solidFill>
                  <a:latin typeface="Montserrat Bold"/>
                </a:rPr>
                <a:t>THANK YOU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04435"/>
              <a:ext cx="10346963" cy="1433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83"/>
                </a:lnSpc>
              </a:pPr>
              <a:r>
                <a:rPr lang="en-US" sz="3130">
                  <a:solidFill>
                    <a:srgbClr val="FFFFFF"/>
                  </a:solidFill>
                  <a:latin typeface="PT Sans"/>
                </a:rPr>
                <a:t>If you have any questions.</a:t>
              </a:r>
            </a:p>
            <a:p>
              <a:pPr algn="l" marL="0" indent="0" lvl="0">
                <a:lnSpc>
                  <a:spcPts val="4383"/>
                </a:lnSpc>
                <a:spcBef>
                  <a:spcPct val="0"/>
                </a:spcBef>
              </a:pPr>
              <a:r>
                <a:rPr lang="en-US" sz="3130">
                  <a:solidFill>
                    <a:srgbClr val="FFFFFF"/>
                  </a:solidFill>
                  <a:latin typeface="PT Sans"/>
                </a:rPr>
                <a:t>Feel free to ask.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7020302" y="344533"/>
            <a:ext cx="13664400" cy="9597934"/>
            <a:chOff x="0" y="0"/>
            <a:chExt cx="18219200" cy="1279724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095900" y="10433252"/>
              <a:ext cx="16027400" cy="218831"/>
              <a:chOff x="0" y="0"/>
              <a:chExt cx="3165906" cy="43226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3165906" cy="43226"/>
              </a:xfrm>
              <a:custGeom>
                <a:avLst/>
                <a:gdLst/>
                <a:ahLst/>
                <a:cxnLst/>
                <a:rect r="r" b="b" t="t" l="l"/>
                <a:pathLst>
                  <a:path h="43226" w="316590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1743600" y="10542667"/>
              <a:ext cx="14954403" cy="2254578"/>
              <a:chOff x="0" y="0"/>
              <a:chExt cx="2953956" cy="445349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2953956" cy="445349"/>
              </a:xfrm>
              <a:custGeom>
                <a:avLst/>
                <a:gdLst/>
                <a:ahLst/>
                <a:cxnLst/>
                <a:rect r="r" b="b" t="t" l="l"/>
                <a:pathLst>
                  <a:path h="445349" w="2953956">
                    <a:moveTo>
                      <a:pt x="0" y="0"/>
                    </a:moveTo>
                    <a:lnTo>
                      <a:pt x="2953956" y="0"/>
                    </a:lnTo>
                    <a:lnTo>
                      <a:pt x="2953956" y="445349"/>
                    </a:lnTo>
                    <a:lnTo>
                      <a:pt x="0" y="445349"/>
                    </a:lnTo>
                    <a:close/>
                  </a:path>
                </a:pathLst>
              </a:custGeom>
              <a:solidFill>
                <a:srgbClr val="F5F1DC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364621" y="0"/>
                <a:ext cx="83559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3559">
                    <a:moveTo>
                      <a:pt x="41779" y="0"/>
                    </a:moveTo>
                    <a:lnTo>
                      <a:pt x="41779" y="0"/>
                    </a:lnTo>
                    <a:cubicBezTo>
                      <a:pt x="83558" y="100139"/>
                      <a:pt x="83558" y="212827"/>
                      <a:pt x="41779" y="312966"/>
                    </a:cubicBezTo>
                    <a:cubicBezTo>
                      <a:pt x="0" y="212827"/>
                      <a:pt x="0" y="100139"/>
                      <a:pt x="41779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364621" y="0"/>
                <a:ext cx="83559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3559">
                    <a:moveTo>
                      <a:pt x="41779" y="0"/>
                    </a:moveTo>
                    <a:lnTo>
                      <a:pt x="41779" y="0"/>
                    </a:lnTo>
                    <a:cubicBezTo>
                      <a:pt x="83558" y="100139"/>
                      <a:pt x="83558" y="212827"/>
                      <a:pt x="41779" y="312966"/>
                    </a:cubicBezTo>
                    <a:cubicBezTo>
                      <a:pt x="0" y="212827"/>
                      <a:pt x="0" y="100139"/>
                      <a:pt x="41779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364621" y="0"/>
                <a:ext cx="83559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3559">
                    <a:moveTo>
                      <a:pt x="41779" y="0"/>
                    </a:moveTo>
                    <a:lnTo>
                      <a:pt x="41779" y="0"/>
                    </a:lnTo>
                    <a:cubicBezTo>
                      <a:pt x="83558" y="100139"/>
                      <a:pt x="83558" y="212827"/>
                      <a:pt x="41779" y="312966"/>
                    </a:cubicBezTo>
                    <a:cubicBezTo>
                      <a:pt x="0" y="212827"/>
                      <a:pt x="0" y="100139"/>
                      <a:pt x="41779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364621" y="0"/>
                <a:ext cx="83559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3559">
                    <a:moveTo>
                      <a:pt x="41779" y="0"/>
                    </a:moveTo>
                    <a:lnTo>
                      <a:pt x="41779" y="0"/>
                    </a:lnTo>
                    <a:cubicBezTo>
                      <a:pt x="83558" y="100139"/>
                      <a:pt x="83558" y="212827"/>
                      <a:pt x="41779" y="312966"/>
                    </a:cubicBezTo>
                    <a:cubicBezTo>
                      <a:pt x="0" y="212827"/>
                      <a:pt x="0" y="100139"/>
                      <a:pt x="41779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364621" y="0"/>
                <a:ext cx="83559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3559">
                    <a:moveTo>
                      <a:pt x="41779" y="0"/>
                    </a:moveTo>
                    <a:lnTo>
                      <a:pt x="41779" y="0"/>
                    </a:lnTo>
                    <a:cubicBezTo>
                      <a:pt x="83558" y="100139"/>
                      <a:pt x="83558" y="212827"/>
                      <a:pt x="41779" y="312966"/>
                    </a:cubicBezTo>
                    <a:cubicBezTo>
                      <a:pt x="0" y="212827"/>
                      <a:pt x="0" y="100139"/>
                      <a:pt x="41779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82" id="82"/>
          <p:cNvGrpSpPr/>
          <p:nvPr/>
        </p:nvGrpSpPr>
        <p:grpSpPr>
          <a:xfrm rot="0"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name="Group 83" id="83"/>
            <p:cNvGrpSpPr/>
            <p:nvPr/>
          </p:nvGrpSpPr>
          <p:grpSpPr>
            <a:xfrm rot="0"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7" id="107"/>
            <p:cNvSpPr/>
            <p:nvPr/>
          </p:nvSpPr>
          <p:spPr>
            <a:xfrm flipH="false" flipV="false"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079" r="0" b="-2015"/>
              </a:stretch>
            </a:blipFill>
          </p:spPr>
        </p:sp>
        <p:grpSp>
          <p:nvGrpSpPr>
            <p:cNvPr name="Group 108" id="108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>
                <a:noFill/>
              </a:ln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>
                <a:noFill/>
              </a:ln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>
                <a:noFill/>
              </a:ln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44870" y="0"/>
                <a:ext cx="92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22">
                    <a:moveTo>
                      <a:pt x="461" y="0"/>
                    </a:moveTo>
                    <a:lnTo>
                      <a:pt x="461" y="0"/>
                    </a:lnTo>
                    <a:cubicBezTo>
                      <a:pt x="922" y="11171"/>
                      <a:pt x="922" y="22357"/>
                      <a:pt x="461" y="33528"/>
                    </a:cubicBezTo>
                    <a:cubicBezTo>
                      <a:pt x="0" y="22357"/>
                      <a:pt x="0" y="11171"/>
                      <a:pt x="46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>
                <a:noFill/>
              </a:ln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>
                <a:noFill/>
              </a:ln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sp>
          <p:nvSpPr>
            <p:cNvPr name="Freeform 135" id="135"/>
            <p:cNvSpPr/>
            <p:nvPr/>
          </p:nvSpPr>
          <p:spPr>
            <a:xfrm flipH="false" flipV="false" rot="-10800000">
              <a:off x="3369655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079" r="0" b="-2015"/>
              </a:stretch>
            </a:blipFill>
          </p:spPr>
        </p:sp>
        <p:grpSp>
          <p:nvGrpSpPr>
            <p:cNvPr name="Group 136" id="136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9" id="139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2" id="142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name="Freeform 143" id="143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44" id="144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5" id="145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47" id="147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48" id="148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50" id="150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1" id="151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name="Freeform 152" id="152"/>
              <p:cNvSpPr/>
              <p:nvPr/>
            </p:nvSpPr>
            <p:spPr>
              <a:xfrm flipH="false" flipV="false" rot="0">
                <a:off x="44870" y="0"/>
                <a:ext cx="92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22">
                    <a:moveTo>
                      <a:pt x="461" y="0"/>
                    </a:moveTo>
                    <a:lnTo>
                      <a:pt x="461" y="0"/>
                    </a:lnTo>
                    <a:cubicBezTo>
                      <a:pt x="922" y="11171"/>
                      <a:pt x="922" y="22357"/>
                      <a:pt x="461" y="33528"/>
                    </a:cubicBezTo>
                    <a:cubicBezTo>
                      <a:pt x="0" y="22357"/>
                      <a:pt x="0" y="11171"/>
                      <a:pt x="46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53" id="15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4" id="154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44870" y="0"/>
                <a:ext cx="92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22">
                    <a:moveTo>
                      <a:pt x="461" y="0"/>
                    </a:moveTo>
                    <a:lnTo>
                      <a:pt x="461" y="0"/>
                    </a:lnTo>
                    <a:cubicBezTo>
                      <a:pt x="922" y="11171"/>
                      <a:pt x="922" y="22357"/>
                      <a:pt x="461" y="33528"/>
                    </a:cubicBezTo>
                    <a:cubicBezTo>
                      <a:pt x="0" y="22357"/>
                      <a:pt x="0" y="11171"/>
                      <a:pt x="46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56" id="15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38877" lIns="38877" bIns="38877" rIns="38877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57" id="157"/>
            <p:cNvGrpSpPr/>
            <p:nvPr/>
          </p:nvGrpSpPr>
          <p:grpSpPr>
            <a:xfrm rot="0"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name="Freeform 158" id="158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59" id="159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60" id="160"/>
            <p:cNvGrpSpPr/>
            <p:nvPr/>
          </p:nvGrpSpPr>
          <p:grpSpPr>
            <a:xfrm rot="0"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>
                <a:noFill/>
              </a:ln>
            </p:spPr>
          </p:sp>
          <p:sp>
            <p:nvSpPr>
              <p:cNvPr name="TextBox 162" id="162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3" id="163"/>
            <p:cNvGrpSpPr/>
            <p:nvPr/>
          </p:nvGrpSpPr>
          <p:grpSpPr>
            <a:xfrm rot="0"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name="Freeform 164" id="164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>
                <a:noFill/>
              </a:ln>
            </p:spPr>
          </p:sp>
          <p:sp>
            <p:nvSpPr>
              <p:cNvPr name="TextBox 165" id="165"/>
              <p:cNvSpPr txBox="true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6" id="166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name="Freeform 167" id="167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68" id="168"/>
              <p:cNvSpPr txBox="true"/>
              <p:nvPr/>
            </p:nvSpPr>
            <p:spPr>
              <a:xfrm>
                <a:off x="127000" y="-123825"/>
                <a:ext cx="558800" cy="733425"/>
              </a:xfrm>
              <a:prstGeom prst="rect">
                <a:avLst/>
              </a:prstGeom>
            </p:spPr>
            <p:txBody>
              <a:bodyPr anchor="ctr" rtlCol="false" tIns="52217" lIns="52217" bIns="52217" rIns="52217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21293982" cy="125936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293982" cy="12593612"/>
              <a:chOff x="0" y="0"/>
              <a:chExt cx="4206219" cy="248762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06219" cy="2487627"/>
              </a:xfrm>
              <a:custGeom>
                <a:avLst/>
                <a:gdLst/>
                <a:ahLst/>
                <a:cxnLst/>
                <a:rect r="r" b="b" t="t" l="l"/>
                <a:pathLst>
                  <a:path h="2487627" w="4206219">
                    <a:moveTo>
                      <a:pt x="24723" y="0"/>
                    </a:moveTo>
                    <a:lnTo>
                      <a:pt x="4181496" y="0"/>
                    </a:lnTo>
                    <a:cubicBezTo>
                      <a:pt x="4188053" y="0"/>
                      <a:pt x="4194341" y="2605"/>
                      <a:pt x="4198978" y="7241"/>
                    </a:cubicBezTo>
                    <a:cubicBezTo>
                      <a:pt x="4203614" y="11878"/>
                      <a:pt x="4206219" y="18166"/>
                      <a:pt x="4206219" y="24723"/>
                    </a:cubicBezTo>
                    <a:lnTo>
                      <a:pt x="4206219" y="2462904"/>
                    </a:lnTo>
                    <a:cubicBezTo>
                      <a:pt x="4206219" y="2469461"/>
                      <a:pt x="4203614" y="2475749"/>
                      <a:pt x="4198978" y="2480386"/>
                    </a:cubicBezTo>
                    <a:cubicBezTo>
                      <a:pt x="4194341" y="2485022"/>
                      <a:pt x="4188053" y="2487627"/>
                      <a:pt x="4181496" y="2487627"/>
                    </a:cubicBezTo>
                    <a:lnTo>
                      <a:pt x="24723" y="2487627"/>
                    </a:lnTo>
                    <a:cubicBezTo>
                      <a:pt x="18166" y="2487627"/>
                      <a:pt x="11878" y="2485022"/>
                      <a:pt x="7241" y="2480386"/>
                    </a:cubicBezTo>
                    <a:cubicBezTo>
                      <a:pt x="2605" y="2475749"/>
                      <a:pt x="0" y="2469461"/>
                      <a:pt x="0" y="2462904"/>
                    </a:cubicBezTo>
                    <a:lnTo>
                      <a:pt x="0" y="24723"/>
                    </a:lnTo>
                    <a:cubicBezTo>
                      <a:pt x="0" y="18166"/>
                      <a:pt x="2605" y="11878"/>
                      <a:pt x="7241" y="7241"/>
                    </a:cubicBezTo>
                    <a:cubicBezTo>
                      <a:pt x="11878" y="2605"/>
                      <a:pt x="18166" y="0"/>
                      <a:pt x="24723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23458" y="649950"/>
              <a:ext cx="20047066" cy="11158691"/>
              <a:chOff x="0" y="0"/>
              <a:chExt cx="3959914" cy="220418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59914" cy="2204186"/>
              </a:xfrm>
              <a:custGeom>
                <a:avLst/>
                <a:gdLst/>
                <a:ahLst/>
                <a:cxnLst/>
                <a:rect r="r" b="b" t="t" l="l"/>
                <a:pathLst>
                  <a:path h="2204186" w="3959914">
                    <a:moveTo>
                      <a:pt x="26261" y="0"/>
                    </a:moveTo>
                    <a:lnTo>
                      <a:pt x="3933653" y="0"/>
                    </a:lnTo>
                    <a:cubicBezTo>
                      <a:pt x="3948157" y="0"/>
                      <a:pt x="3959914" y="11757"/>
                      <a:pt x="3959914" y="26261"/>
                    </a:cubicBezTo>
                    <a:lnTo>
                      <a:pt x="3959914" y="2177925"/>
                    </a:lnTo>
                    <a:cubicBezTo>
                      <a:pt x="3959914" y="2184890"/>
                      <a:pt x="3957147" y="2191569"/>
                      <a:pt x="3952223" y="2196494"/>
                    </a:cubicBezTo>
                    <a:cubicBezTo>
                      <a:pt x="3947298" y="2201419"/>
                      <a:pt x="3940618" y="2204186"/>
                      <a:pt x="3933653" y="2204186"/>
                    </a:cubicBezTo>
                    <a:lnTo>
                      <a:pt x="26261" y="2204186"/>
                    </a:lnTo>
                    <a:cubicBezTo>
                      <a:pt x="19296" y="2204186"/>
                      <a:pt x="12616" y="2201419"/>
                      <a:pt x="7692" y="2196494"/>
                    </a:cubicBezTo>
                    <a:cubicBezTo>
                      <a:pt x="2767" y="2191569"/>
                      <a:pt x="0" y="2184890"/>
                      <a:pt x="0" y="2177925"/>
                    </a:cubicBezTo>
                    <a:lnTo>
                      <a:pt x="0" y="26261"/>
                    </a:lnTo>
                    <a:cubicBezTo>
                      <a:pt x="0" y="19296"/>
                      <a:pt x="2767" y="12616"/>
                      <a:pt x="7692" y="7692"/>
                    </a:cubicBezTo>
                    <a:cubicBezTo>
                      <a:pt x="12616" y="2767"/>
                      <a:pt x="19296" y="0"/>
                      <a:pt x="26261" y="0"/>
                    </a:cubicBez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4817357" y="1892143"/>
            <a:ext cx="8653285" cy="1464330"/>
            <a:chOff x="0" y="0"/>
            <a:chExt cx="2279054" cy="385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9054" cy="385667"/>
            </a:xfrm>
            <a:custGeom>
              <a:avLst/>
              <a:gdLst/>
              <a:ahLst/>
              <a:cxnLst/>
              <a:rect r="r" b="b" t="t" l="l"/>
              <a:pathLst>
                <a:path h="385667" w="2279054">
                  <a:moveTo>
                    <a:pt x="33998" y="0"/>
                  </a:moveTo>
                  <a:lnTo>
                    <a:pt x="2245057" y="0"/>
                  </a:lnTo>
                  <a:cubicBezTo>
                    <a:pt x="2254073" y="0"/>
                    <a:pt x="2262721" y="3582"/>
                    <a:pt x="2269097" y="9958"/>
                  </a:cubicBezTo>
                  <a:cubicBezTo>
                    <a:pt x="2275473" y="16334"/>
                    <a:pt x="2279054" y="24981"/>
                    <a:pt x="2279054" y="33998"/>
                  </a:cubicBezTo>
                  <a:lnTo>
                    <a:pt x="2279054" y="351669"/>
                  </a:lnTo>
                  <a:cubicBezTo>
                    <a:pt x="2279054" y="360686"/>
                    <a:pt x="2275473" y="369334"/>
                    <a:pt x="2269097" y="375709"/>
                  </a:cubicBezTo>
                  <a:cubicBezTo>
                    <a:pt x="2262721" y="382085"/>
                    <a:pt x="2254073" y="385667"/>
                    <a:pt x="2245057" y="385667"/>
                  </a:cubicBezTo>
                  <a:lnTo>
                    <a:pt x="33998" y="385667"/>
                  </a:lnTo>
                  <a:cubicBezTo>
                    <a:pt x="24981" y="385667"/>
                    <a:pt x="16334" y="382085"/>
                    <a:pt x="9958" y="375709"/>
                  </a:cubicBezTo>
                  <a:cubicBezTo>
                    <a:pt x="3582" y="369334"/>
                    <a:pt x="0" y="360686"/>
                    <a:pt x="0" y="351669"/>
                  </a:cubicBezTo>
                  <a:lnTo>
                    <a:pt x="0" y="33998"/>
                  </a:lnTo>
                  <a:cubicBezTo>
                    <a:pt x="0" y="24981"/>
                    <a:pt x="3582" y="16334"/>
                    <a:pt x="9958" y="9958"/>
                  </a:cubicBezTo>
                  <a:cubicBezTo>
                    <a:pt x="16334" y="3582"/>
                    <a:pt x="24981" y="0"/>
                    <a:pt x="339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5D381C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486731" y="6990443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20" y="0"/>
                </a:lnTo>
                <a:lnTo>
                  <a:pt x="737120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04850" y="1872632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62856" y="2799763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19" y="0"/>
                </a:lnTo>
                <a:lnTo>
                  <a:pt x="584719" y="841874"/>
                </a:lnTo>
                <a:lnTo>
                  <a:pt x="0" y="841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27103" y="3806341"/>
            <a:ext cx="11833794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T Sans Bold"/>
              </a:rPr>
              <a:t>This project entails the creation of a predictive model for assessing the probability of fatal collisions, leveraging specific input features. It encompasses comprehensive data exploration, meticulous model construction, and subsequent deployment as a web API. The initiative aims to enhance public safety awareness and facilitate informed decision-making by law enforcement agencies and community members alike.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39707" y="7138953"/>
            <a:ext cx="4347379" cy="2119347"/>
          </a:xfrm>
          <a:custGeom>
            <a:avLst/>
            <a:gdLst/>
            <a:ahLst/>
            <a:cxnLst/>
            <a:rect r="r" b="b" t="t" l="l"/>
            <a:pathLst>
              <a:path h="2119347" w="4347379">
                <a:moveTo>
                  <a:pt x="0" y="0"/>
                </a:moveTo>
                <a:lnTo>
                  <a:pt x="4347379" y="0"/>
                </a:lnTo>
                <a:lnTo>
                  <a:pt x="4347379" y="2119347"/>
                </a:lnTo>
                <a:lnTo>
                  <a:pt x="0" y="2119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37797" y="2235688"/>
            <a:ext cx="8612406" cy="72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500">
                <a:solidFill>
                  <a:srgbClr val="FFFFFF"/>
                </a:solidFill>
                <a:latin typeface="PT Sans"/>
              </a:rPr>
              <a:t>Project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4206219" cy="248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6219" cy="2487627"/>
            </a:xfrm>
            <a:custGeom>
              <a:avLst/>
              <a:gdLst/>
              <a:ahLst/>
              <a:cxnLst/>
              <a:rect r="r" b="b" t="t" l="l"/>
              <a:pathLst>
                <a:path h="2487627" w="4206219">
                  <a:moveTo>
                    <a:pt x="24723" y="0"/>
                  </a:moveTo>
                  <a:lnTo>
                    <a:pt x="4181496" y="0"/>
                  </a:lnTo>
                  <a:cubicBezTo>
                    <a:pt x="4188053" y="0"/>
                    <a:pt x="4194341" y="2605"/>
                    <a:pt x="4198978" y="7241"/>
                  </a:cubicBezTo>
                  <a:cubicBezTo>
                    <a:pt x="4203614" y="11878"/>
                    <a:pt x="4206219" y="18166"/>
                    <a:pt x="4206219" y="24723"/>
                  </a:cubicBezTo>
                  <a:lnTo>
                    <a:pt x="4206219" y="2462904"/>
                  </a:lnTo>
                  <a:cubicBezTo>
                    <a:pt x="4206219" y="2469461"/>
                    <a:pt x="4203614" y="2475749"/>
                    <a:pt x="4198978" y="2480386"/>
                  </a:cubicBezTo>
                  <a:cubicBezTo>
                    <a:pt x="4194341" y="2485022"/>
                    <a:pt x="4188053" y="2487627"/>
                    <a:pt x="4181496" y="2487627"/>
                  </a:cubicBezTo>
                  <a:lnTo>
                    <a:pt x="24723" y="2487627"/>
                  </a:lnTo>
                  <a:cubicBezTo>
                    <a:pt x="18166" y="2487627"/>
                    <a:pt x="11878" y="2485022"/>
                    <a:pt x="7241" y="2480386"/>
                  </a:cubicBezTo>
                  <a:cubicBezTo>
                    <a:pt x="2605" y="2475749"/>
                    <a:pt x="0" y="2469461"/>
                    <a:pt x="0" y="2462904"/>
                  </a:cubicBezTo>
                  <a:lnTo>
                    <a:pt x="0" y="24723"/>
                  </a:lnTo>
                  <a:cubicBezTo>
                    <a:pt x="0" y="18166"/>
                    <a:pt x="2605" y="11878"/>
                    <a:pt x="7241" y="7241"/>
                  </a:cubicBezTo>
                  <a:cubicBezTo>
                    <a:pt x="11878" y="2605"/>
                    <a:pt x="18166" y="0"/>
                    <a:pt x="24723" y="0"/>
                  </a:cubicBez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6350" y="889282"/>
            <a:ext cx="15035299" cy="8369018"/>
            <a:chOff x="0" y="0"/>
            <a:chExt cx="3959914" cy="2204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9914" cy="2204186"/>
            </a:xfrm>
            <a:custGeom>
              <a:avLst/>
              <a:gdLst/>
              <a:ahLst/>
              <a:cxnLst/>
              <a:rect r="r" b="b" t="t" l="l"/>
              <a:pathLst>
                <a:path h="2204186" w="3959914">
                  <a:moveTo>
                    <a:pt x="26261" y="0"/>
                  </a:moveTo>
                  <a:lnTo>
                    <a:pt x="3933653" y="0"/>
                  </a:lnTo>
                  <a:cubicBezTo>
                    <a:pt x="3948157" y="0"/>
                    <a:pt x="3959914" y="11757"/>
                    <a:pt x="3959914" y="26261"/>
                  </a:cubicBezTo>
                  <a:lnTo>
                    <a:pt x="3959914" y="2177925"/>
                  </a:lnTo>
                  <a:cubicBezTo>
                    <a:pt x="3959914" y="2184890"/>
                    <a:pt x="3957147" y="2191569"/>
                    <a:pt x="3952223" y="2196494"/>
                  </a:cubicBezTo>
                  <a:cubicBezTo>
                    <a:pt x="3947298" y="2201419"/>
                    <a:pt x="3940618" y="2204186"/>
                    <a:pt x="3933653" y="2204186"/>
                  </a:cubicBezTo>
                  <a:lnTo>
                    <a:pt x="26261" y="2204186"/>
                  </a:lnTo>
                  <a:cubicBezTo>
                    <a:pt x="19296" y="2204186"/>
                    <a:pt x="12616" y="2201419"/>
                    <a:pt x="7692" y="2196494"/>
                  </a:cubicBezTo>
                  <a:cubicBezTo>
                    <a:pt x="2767" y="2191569"/>
                    <a:pt x="0" y="2184890"/>
                    <a:pt x="0" y="2177925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solidFill>
              <a:srgbClr val="1F3B9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71805" y="1892143"/>
            <a:ext cx="9344390" cy="1464330"/>
            <a:chOff x="0" y="0"/>
            <a:chExt cx="2461074" cy="385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61074" cy="385667"/>
            </a:xfrm>
            <a:custGeom>
              <a:avLst/>
              <a:gdLst/>
              <a:ahLst/>
              <a:cxnLst/>
              <a:rect r="r" b="b" t="t" l="l"/>
              <a:pathLst>
                <a:path h="385667" w="2461074">
                  <a:moveTo>
                    <a:pt x="31483" y="0"/>
                  </a:moveTo>
                  <a:lnTo>
                    <a:pt x="2429591" y="0"/>
                  </a:lnTo>
                  <a:cubicBezTo>
                    <a:pt x="2446978" y="0"/>
                    <a:pt x="2461074" y="14096"/>
                    <a:pt x="2461074" y="31483"/>
                  </a:cubicBezTo>
                  <a:lnTo>
                    <a:pt x="2461074" y="354184"/>
                  </a:lnTo>
                  <a:cubicBezTo>
                    <a:pt x="2461074" y="371572"/>
                    <a:pt x="2446978" y="385667"/>
                    <a:pt x="2429591" y="385667"/>
                  </a:cubicBezTo>
                  <a:lnTo>
                    <a:pt x="31483" y="385667"/>
                  </a:lnTo>
                  <a:cubicBezTo>
                    <a:pt x="14096" y="385667"/>
                    <a:pt x="0" y="371572"/>
                    <a:pt x="0" y="354184"/>
                  </a:cubicBezTo>
                  <a:lnTo>
                    <a:pt x="0" y="31483"/>
                  </a:lnTo>
                  <a:cubicBezTo>
                    <a:pt x="0" y="14096"/>
                    <a:pt x="14096" y="0"/>
                    <a:pt x="31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5D381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52261" y="3849707"/>
            <a:ext cx="1649416" cy="164941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5D381C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77840" y="3825161"/>
            <a:ext cx="1649416" cy="16494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5D381C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35055" y="3890956"/>
            <a:ext cx="1649416" cy="1582327"/>
            <a:chOff x="0" y="0"/>
            <a:chExt cx="812800" cy="7797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14728" y="0"/>
              <a:ext cx="583344" cy="779740"/>
            </a:xfrm>
            <a:custGeom>
              <a:avLst/>
              <a:gdLst/>
              <a:ahLst/>
              <a:cxnLst/>
              <a:rect r="r" b="b" t="t" l="l"/>
              <a:pathLst>
                <a:path h="779740" w="583344">
                  <a:moveTo>
                    <a:pt x="291672" y="0"/>
                  </a:moveTo>
                  <a:cubicBezTo>
                    <a:pt x="464601" y="50888"/>
                    <a:pt x="583344" y="209609"/>
                    <a:pt x="583344" y="389870"/>
                  </a:cubicBezTo>
                  <a:cubicBezTo>
                    <a:pt x="583344" y="570131"/>
                    <a:pt x="464601" y="728851"/>
                    <a:pt x="291672" y="779740"/>
                  </a:cubicBezTo>
                  <a:cubicBezTo>
                    <a:pt x="118743" y="728851"/>
                    <a:pt x="0" y="570131"/>
                    <a:pt x="0" y="389870"/>
                  </a:cubicBezTo>
                  <a:cubicBezTo>
                    <a:pt x="0" y="209609"/>
                    <a:pt x="118743" y="50888"/>
                    <a:pt x="291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5D381C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431681" y="5804649"/>
            <a:ext cx="13446855" cy="258029"/>
            <a:chOff x="0" y="0"/>
            <a:chExt cx="3541559" cy="679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41559" cy="67958"/>
            </a:xfrm>
            <a:custGeom>
              <a:avLst/>
              <a:gdLst/>
              <a:ahLst/>
              <a:cxnLst/>
              <a:rect r="r" b="b" t="t" l="l"/>
              <a:pathLst>
                <a:path h="67958" w="3541559">
                  <a:moveTo>
                    <a:pt x="21878" y="0"/>
                  </a:moveTo>
                  <a:lnTo>
                    <a:pt x="3519681" y="0"/>
                  </a:lnTo>
                  <a:cubicBezTo>
                    <a:pt x="3531763" y="0"/>
                    <a:pt x="3541559" y="9795"/>
                    <a:pt x="3541559" y="21878"/>
                  </a:cubicBezTo>
                  <a:lnTo>
                    <a:pt x="3541559" y="46080"/>
                  </a:lnTo>
                  <a:cubicBezTo>
                    <a:pt x="3541559" y="58163"/>
                    <a:pt x="3531763" y="67958"/>
                    <a:pt x="3519681" y="67958"/>
                  </a:cubicBezTo>
                  <a:lnTo>
                    <a:pt x="21878" y="67958"/>
                  </a:lnTo>
                  <a:cubicBezTo>
                    <a:pt x="16076" y="67958"/>
                    <a:pt x="10511" y="65653"/>
                    <a:pt x="6408" y="61550"/>
                  </a:cubicBezTo>
                  <a:cubicBezTo>
                    <a:pt x="2305" y="57447"/>
                    <a:pt x="0" y="51882"/>
                    <a:pt x="0" y="46080"/>
                  </a:cubicBezTo>
                  <a:lnTo>
                    <a:pt x="0" y="21878"/>
                  </a:lnTo>
                  <a:cubicBezTo>
                    <a:pt x="0" y="16076"/>
                    <a:pt x="2305" y="10511"/>
                    <a:pt x="6408" y="6408"/>
                  </a:cubicBezTo>
                  <a:cubicBezTo>
                    <a:pt x="10511" y="2305"/>
                    <a:pt x="16076" y="0"/>
                    <a:pt x="218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5D381C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3876969" y="5499124"/>
            <a:ext cx="0" cy="569644"/>
          </a:xfrm>
          <a:prstGeom prst="line">
            <a:avLst/>
          </a:prstGeom>
          <a:ln cap="flat" w="47625">
            <a:solidFill>
              <a:srgbClr val="0B154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3237444" y="4034891"/>
            <a:ext cx="1279050" cy="127905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1DC"/>
            </a:solidFill>
            <a:ln>
              <a:noFill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272432" y="4034891"/>
            <a:ext cx="1279050" cy="127905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1DC"/>
            </a:solidFill>
            <a:ln>
              <a:noFill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34223" y="4068435"/>
            <a:ext cx="1279050" cy="127905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1DC"/>
            </a:solidFill>
            <a:ln>
              <a:noFill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8902549" y="5474578"/>
            <a:ext cx="0" cy="755669"/>
          </a:xfrm>
          <a:prstGeom prst="line">
            <a:avLst/>
          </a:prstGeom>
          <a:ln cap="flat" w="47625">
            <a:solidFill>
              <a:srgbClr val="0B15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2973748" y="5473283"/>
            <a:ext cx="0" cy="569644"/>
          </a:xfrm>
          <a:prstGeom prst="line">
            <a:avLst/>
          </a:prstGeom>
          <a:ln cap="flat" w="47625">
            <a:solidFill>
              <a:srgbClr val="0B15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3414332" y="4235591"/>
            <a:ext cx="877649" cy="877649"/>
          </a:xfrm>
          <a:custGeom>
            <a:avLst/>
            <a:gdLst/>
            <a:ahLst/>
            <a:cxnLst/>
            <a:rect r="r" b="b" t="t" l="l"/>
            <a:pathLst>
              <a:path h="877649" w="877649">
                <a:moveTo>
                  <a:pt x="0" y="0"/>
                </a:moveTo>
                <a:lnTo>
                  <a:pt x="877649" y="0"/>
                </a:lnTo>
                <a:lnTo>
                  <a:pt x="877649" y="877649"/>
                </a:lnTo>
                <a:lnTo>
                  <a:pt x="0" y="877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201630" y="6952688"/>
            <a:ext cx="330305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T Sans Bold"/>
              </a:rPr>
              <a:t>Pre-processing - Retrieve &amp; prepare the data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8465428" y="4227887"/>
            <a:ext cx="893057" cy="893057"/>
          </a:xfrm>
          <a:custGeom>
            <a:avLst/>
            <a:gdLst/>
            <a:ahLst/>
            <a:cxnLst/>
            <a:rect r="r" b="b" t="t" l="l"/>
            <a:pathLst>
              <a:path h="893057" w="893057">
                <a:moveTo>
                  <a:pt x="0" y="0"/>
                </a:moveTo>
                <a:lnTo>
                  <a:pt x="893057" y="0"/>
                </a:lnTo>
                <a:lnTo>
                  <a:pt x="893057" y="893057"/>
                </a:lnTo>
                <a:lnTo>
                  <a:pt x="0" y="893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207235" y="4218274"/>
            <a:ext cx="704079" cy="996247"/>
          </a:xfrm>
          <a:custGeom>
            <a:avLst/>
            <a:gdLst/>
            <a:ahLst/>
            <a:cxnLst/>
            <a:rect r="r" b="b" t="t" l="l"/>
            <a:pathLst>
              <a:path h="996247" w="704079">
                <a:moveTo>
                  <a:pt x="0" y="0"/>
                </a:moveTo>
                <a:lnTo>
                  <a:pt x="704079" y="0"/>
                </a:lnTo>
                <a:lnTo>
                  <a:pt x="704079" y="996248"/>
                </a:lnTo>
                <a:lnTo>
                  <a:pt x="0" y="996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3207531">
            <a:off x="15731899" y="-1930446"/>
            <a:ext cx="2840387" cy="5966081"/>
          </a:xfrm>
          <a:custGeom>
            <a:avLst/>
            <a:gdLst/>
            <a:ahLst/>
            <a:cxnLst/>
            <a:rect r="r" b="b" t="t" l="l"/>
            <a:pathLst>
              <a:path h="5966081" w="2840387">
                <a:moveTo>
                  <a:pt x="0" y="0"/>
                </a:moveTo>
                <a:lnTo>
                  <a:pt x="2840387" y="0"/>
                </a:lnTo>
                <a:lnTo>
                  <a:pt x="2840387" y="5966082"/>
                </a:lnTo>
                <a:lnTo>
                  <a:pt x="0" y="59660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9230465">
            <a:off x="-300556" y="7602674"/>
            <a:ext cx="2207856" cy="4637484"/>
          </a:xfrm>
          <a:custGeom>
            <a:avLst/>
            <a:gdLst/>
            <a:ahLst/>
            <a:cxnLst/>
            <a:rect r="r" b="b" t="t" l="l"/>
            <a:pathLst>
              <a:path h="4637484" w="2207856">
                <a:moveTo>
                  <a:pt x="0" y="0"/>
                </a:moveTo>
                <a:lnTo>
                  <a:pt x="2207857" y="0"/>
                </a:lnTo>
                <a:lnTo>
                  <a:pt x="2207857" y="4637484"/>
                </a:lnTo>
                <a:lnTo>
                  <a:pt x="0" y="463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495495" y="4205895"/>
            <a:ext cx="1004131" cy="1004131"/>
          </a:xfrm>
          <a:custGeom>
            <a:avLst/>
            <a:gdLst/>
            <a:ahLst/>
            <a:cxnLst/>
            <a:rect r="r" b="b" t="t" l="l"/>
            <a:pathLst>
              <a:path h="1004131" w="1004131">
                <a:moveTo>
                  <a:pt x="0" y="0"/>
                </a:moveTo>
                <a:lnTo>
                  <a:pt x="1004130" y="0"/>
                </a:lnTo>
                <a:lnTo>
                  <a:pt x="1004130" y="1004130"/>
                </a:lnTo>
                <a:lnTo>
                  <a:pt x="0" y="1004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837797" y="2245213"/>
            <a:ext cx="8612406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500" spc="89">
                <a:solidFill>
                  <a:srgbClr val="FFFFFF"/>
                </a:solidFill>
                <a:latin typeface="Montserrat Ultra-Bold"/>
              </a:rPr>
              <a:t>RESEARCH METHODOLOGY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825628" y="6192592"/>
            <a:ext cx="2055058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499">
                <a:solidFill>
                  <a:srgbClr val="FFFFFF"/>
                </a:solidFill>
                <a:latin typeface="PT Sans"/>
              </a:rPr>
              <a:t>1st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875019" y="6192147"/>
            <a:ext cx="2055058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499">
                <a:solidFill>
                  <a:srgbClr val="FFFFFF"/>
                </a:solidFill>
                <a:latin typeface="PT Sans"/>
              </a:rPr>
              <a:t>2nd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116422" y="6881687"/>
            <a:ext cx="3303054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T Sans Bold"/>
              </a:rPr>
              <a:t>Model building &amp; fine tuning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854788" y="6240217"/>
            <a:ext cx="2055058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499">
                <a:solidFill>
                  <a:srgbClr val="FFFFFF"/>
                </a:solidFill>
                <a:latin typeface="PT Sans"/>
              </a:rPr>
              <a:t>3rd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230790" y="6952688"/>
            <a:ext cx="330305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T Sans Bold"/>
              </a:rPr>
              <a:t>Model deployment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1397" y="1495436"/>
            <a:ext cx="1110520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</a:pPr>
            <a:r>
              <a:rPr lang="en-US" sz="6999" spc="139">
                <a:solidFill>
                  <a:srgbClr val="0B1541"/>
                </a:solidFill>
                <a:latin typeface="Montserrat Bold"/>
              </a:rPr>
              <a:t>DATA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45490" y="3453567"/>
            <a:ext cx="5523675" cy="54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85"/>
              </a:lnSpc>
            </a:pPr>
            <a:r>
              <a:rPr lang="en-US" sz="3399">
                <a:solidFill>
                  <a:srgbClr val="0B1541"/>
                </a:solidFill>
                <a:latin typeface="PT Sans"/>
              </a:rPr>
              <a:t>1.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69217" y="3512241"/>
            <a:ext cx="55236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400">
                <a:solidFill>
                  <a:srgbClr val="0B1541"/>
                </a:solidFill>
                <a:latin typeface="PT Sans Bold"/>
              </a:rPr>
              <a:t>Data Source: KSI.csv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45490" y="6445617"/>
            <a:ext cx="5523675" cy="54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85"/>
              </a:lnSpc>
            </a:pPr>
            <a:r>
              <a:rPr lang="en-US" sz="3399">
                <a:solidFill>
                  <a:srgbClr val="0B1541"/>
                </a:solidFill>
                <a:latin typeface="PT Sans"/>
              </a:rPr>
              <a:t>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69217" y="6516225"/>
            <a:ext cx="552367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400">
                <a:solidFill>
                  <a:srgbClr val="0B1541"/>
                </a:solidFill>
                <a:latin typeface="PT Sans Bold"/>
              </a:rPr>
              <a:t>Exploration: Missing values, unnecessary columns removed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98840" y="3435717"/>
            <a:ext cx="5523675" cy="54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85"/>
              </a:lnSpc>
            </a:pPr>
            <a:r>
              <a:rPr lang="en-US" sz="3399">
                <a:solidFill>
                  <a:srgbClr val="0B1541"/>
                </a:solidFill>
                <a:latin typeface="PT Sans"/>
              </a:rPr>
              <a:t>3.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02644" y="3481761"/>
            <a:ext cx="552367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400">
                <a:solidFill>
                  <a:srgbClr val="0B1541"/>
                </a:solidFill>
                <a:latin typeface="PT Sans Bold"/>
              </a:rPr>
              <a:t>Value Replacement: Transforming Yes/No to 1/0.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8840" y="6445617"/>
            <a:ext cx="5523675" cy="54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85"/>
              </a:lnSpc>
            </a:pPr>
            <a:r>
              <a:rPr lang="en-US" sz="3399">
                <a:solidFill>
                  <a:srgbClr val="0B1541"/>
                </a:solidFill>
                <a:latin typeface="PT Sans"/>
              </a:rPr>
              <a:t>4.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02644" y="6426567"/>
            <a:ext cx="552367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400">
                <a:solidFill>
                  <a:srgbClr val="0B1541"/>
                </a:solidFill>
                <a:latin typeface="PT Sans Bold"/>
              </a:rPr>
              <a:t>PowerBI: Further exploration with visualization.</a:t>
            </a:r>
          </a:p>
        </p:txBody>
      </p:sp>
      <p:sp>
        <p:nvSpPr>
          <p:cNvPr name="AutoShape 11" id="11"/>
          <p:cNvSpPr/>
          <p:nvPr/>
        </p:nvSpPr>
        <p:spPr>
          <a:xfrm rot="-5400000">
            <a:off x="1697120" y="3832657"/>
            <a:ext cx="1114521" cy="377790"/>
          </a:xfrm>
          <a:prstGeom prst="rect">
            <a:avLst/>
          </a:prstGeom>
          <a:solidFill>
            <a:srgbClr val="0B1541"/>
          </a:solidFill>
        </p:spPr>
      </p:sp>
      <p:sp>
        <p:nvSpPr>
          <p:cNvPr name="AutoShape 12" id="12"/>
          <p:cNvSpPr/>
          <p:nvPr/>
        </p:nvSpPr>
        <p:spPr>
          <a:xfrm rot="-5400000">
            <a:off x="1697120" y="6842557"/>
            <a:ext cx="1114521" cy="377790"/>
          </a:xfrm>
          <a:prstGeom prst="rect">
            <a:avLst/>
          </a:prstGeom>
          <a:solidFill>
            <a:srgbClr val="0B1541"/>
          </a:solidFill>
        </p:spPr>
      </p:sp>
      <p:sp>
        <p:nvSpPr>
          <p:cNvPr name="AutoShape 13" id="13"/>
          <p:cNvSpPr/>
          <p:nvPr/>
        </p:nvSpPr>
        <p:spPr>
          <a:xfrm rot="-5400000">
            <a:off x="9450470" y="3832657"/>
            <a:ext cx="1114521" cy="377790"/>
          </a:xfrm>
          <a:prstGeom prst="rect">
            <a:avLst/>
          </a:prstGeom>
          <a:solidFill>
            <a:srgbClr val="0B1541"/>
          </a:solidFill>
        </p:spPr>
      </p:sp>
      <p:sp>
        <p:nvSpPr>
          <p:cNvPr name="AutoShape 14" id="14"/>
          <p:cNvSpPr/>
          <p:nvPr/>
        </p:nvSpPr>
        <p:spPr>
          <a:xfrm rot="-5400000">
            <a:off x="9450470" y="6842557"/>
            <a:ext cx="1114521" cy="377790"/>
          </a:xfrm>
          <a:prstGeom prst="rect">
            <a:avLst/>
          </a:prstGeom>
          <a:solidFill>
            <a:srgbClr val="0B1541"/>
          </a:solidFill>
        </p:spPr>
      </p:sp>
      <p:sp>
        <p:nvSpPr>
          <p:cNvPr name="AutoShape 15" id="15"/>
          <p:cNvSpPr/>
          <p:nvPr/>
        </p:nvSpPr>
        <p:spPr>
          <a:xfrm rot="0">
            <a:off x="-188960" y="9909210"/>
            <a:ext cx="18665921" cy="377790"/>
          </a:xfrm>
          <a:prstGeom prst="rect">
            <a:avLst/>
          </a:prstGeom>
          <a:solidFill>
            <a:srgbClr val="0B1541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9850" y="2307257"/>
            <a:ext cx="14468301" cy="6446823"/>
          </a:xfrm>
          <a:custGeom>
            <a:avLst/>
            <a:gdLst/>
            <a:ahLst/>
            <a:cxnLst/>
            <a:rect r="r" b="b" t="t" l="l"/>
            <a:pathLst>
              <a:path h="6446823" w="14468301">
                <a:moveTo>
                  <a:pt x="0" y="0"/>
                </a:moveTo>
                <a:lnTo>
                  <a:pt x="14468300" y="0"/>
                </a:lnTo>
                <a:lnTo>
                  <a:pt x="14468300" y="6446823"/>
                </a:lnTo>
                <a:lnTo>
                  <a:pt x="0" y="6446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0999" y="503135"/>
            <a:ext cx="13282442" cy="9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436" spc="108">
                <a:solidFill>
                  <a:srgbClr val="FFFFFF"/>
                </a:solidFill>
                <a:latin typeface="Montserrat Ultra-Bold"/>
              </a:rPr>
              <a:t>DATA EXPLORATION -1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9387" y="2305135"/>
            <a:ext cx="10425667" cy="7110669"/>
          </a:xfrm>
          <a:custGeom>
            <a:avLst/>
            <a:gdLst/>
            <a:ahLst/>
            <a:cxnLst/>
            <a:rect r="r" b="b" t="t" l="l"/>
            <a:pathLst>
              <a:path h="7110669" w="10425667">
                <a:moveTo>
                  <a:pt x="0" y="0"/>
                </a:moveTo>
                <a:lnTo>
                  <a:pt x="10425666" y="0"/>
                </a:lnTo>
                <a:lnTo>
                  <a:pt x="10425666" y="7110670"/>
                </a:lnTo>
                <a:lnTo>
                  <a:pt x="0" y="7110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0999" y="503135"/>
            <a:ext cx="13282442" cy="9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436" spc="108">
                <a:solidFill>
                  <a:srgbClr val="FFFFFF"/>
                </a:solidFill>
                <a:latin typeface="Montserrat Ultra-Bold"/>
              </a:rPr>
              <a:t>DATA EXPLORATION -2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3282" y="2419559"/>
            <a:ext cx="12737876" cy="6459207"/>
          </a:xfrm>
          <a:custGeom>
            <a:avLst/>
            <a:gdLst/>
            <a:ahLst/>
            <a:cxnLst/>
            <a:rect r="r" b="b" t="t" l="l"/>
            <a:pathLst>
              <a:path h="6459207" w="12737876">
                <a:moveTo>
                  <a:pt x="0" y="0"/>
                </a:moveTo>
                <a:lnTo>
                  <a:pt x="12737876" y="0"/>
                </a:lnTo>
                <a:lnTo>
                  <a:pt x="12737876" y="6459206"/>
                </a:lnTo>
                <a:lnTo>
                  <a:pt x="0" y="6459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0999" y="503135"/>
            <a:ext cx="13282442" cy="9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436" spc="108">
                <a:solidFill>
                  <a:srgbClr val="FFFFFF"/>
                </a:solidFill>
                <a:latin typeface="Montserrat Ultra-Bold"/>
              </a:rPr>
              <a:t>DATA EXPLORATION -3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5603" y="2607823"/>
            <a:ext cx="12133235" cy="6133283"/>
          </a:xfrm>
          <a:custGeom>
            <a:avLst/>
            <a:gdLst/>
            <a:ahLst/>
            <a:cxnLst/>
            <a:rect r="r" b="b" t="t" l="l"/>
            <a:pathLst>
              <a:path h="6133283" w="12133235">
                <a:moveTo>
                  <a:pt x="0" y="0"/>
                </a:moveTo>
                <a:lnTo>
                  <a:pt x="12133234" y="0"/>
                </a:lnTo>
                <a:lnTo>
                  <a:pt x="12133234" y="6133283"/>
                </a:lnTo>
                <a:lnTo>
                  <a:pt x="0" y="613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0999" y="503135"/>
            <a:ext cx="13282442" cy="93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1"/>
              </a:lnSpc>
            </a:pPr>
            <a:r>
              <a:rPr lang="en-US" sz="5436" spc="108">
                <a:solidFill>
                  <a:srgbClr val="FFFFFF"/>
                </a:solidFill>
                <a:latin typeface="Montserrat Ultra-Bold"/>
              </a:rPr>
              <a:t>DATA EXPLORATION -4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DAFrpqAcPAE</dc:identifier>
  <dcterms:modified xsi:type="dcterms:W3CDTF">2011-08-01T06:04:30Z</dcterms:modified>
  <cp:revision>1</cp:revision>
  <dc:title>Supervised Learning Project: Predicting Accident Severity</dc:title>
</cp:coreProperties>
</file>